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sldIdLst>
    <p:sldId id="256" r:id="rId2"/>
    <p:sldId id="258" r:id="rId3"/>
    <p:sldId id="266" r:id="rId4"/>
    <p:sldId id="257" r:id="rId5"/>
    <p:sldId id="268" r:id="rId6"/>
    <p:sldId id="262" r:id="rId7"/>
    <p:sldId id="260" r:id="rId8"/>
    <p:sldId id="264" r:id="rId9"/>
    <p:sldId id="269" r:id="rId10"/>
    <p:sldId id="265"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72549"/>
  </p:normalViewPr>
  <p:slideViewPr>
    <p:cSldViewPr snapToGrid="0">
      <p:cViewPr varScale="1">
        <p:scale>
          <a:sx n="88" d="100"/>
          <a:sy n="88"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AD31D5-86B4-4CA3-B034-AF3CA0109D0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4935C7-C879-47AB-AB21-4F67144531EA}">
      <dgm:prSet/>
      <dgm:spPr/>
      <dgm:t>
        <a:bodyPr/>
        <a:lstStyle/>
        <a:p>
          <a:r>
            <a:rPr lang="en-US" dirty="0"/>
            <a:t>Introducing Problem </a:t>
          </a:r>
        </a:p>
      </dgm:t>
    </dgm:pt>
    <dgm:pt modelId="{82278583-EDF3-462C-824F-67D41D04BA2E}" type="parTrans" cxnId="{C369A924-4061-490D-9A69-033BEF5B2A04}">
      <dgm:prSet/>
      <dgm:spPr/>
      <dgm:t>
        <a:bodyPr/>
        <a:lstStyle/>
        <a:p>
          <a:endParaRPr lang="en-US"/>
        </a:p>
      </dgm:t>
    </dgm:pt>
    <dgm:pt modelId="{738FF6CC-EE7F-40F2-A84F-B6D26C08A011}" type="sibTrans" cxnId="{C369A924-4061-490D-9A69-033BEF5B2A04}">
      <dgm:prSet/>
      <dgm:spPr/>
      <dgm:t>
        <a:bodyPr/>
        <a:lstStyle/>
        <a:p>
          <a:endParaRPr lang="en-US"/>
        </a:p>
      </dgm:t>
    </dgm:pt>
    <dgm:pt modelId="{11FE6E08-4952-41D7-B4CB-41F6A784B4E2}">
      <dgm:prSet/>
      <dgm:spPr/>
      <dgm:t>
        <a:bodyPr/>
        <a:lstStyle/>
        <a:p>
          <a:r>
            <a:rPr lang="en-US" dirty="0"/>
            <a:t>Our Solution</a:t>
          </a:r>
        </a:p>
      </dgm:t>
    </dgm:pt>
    <dgm:pt modelId="{A613BA6F-126E-4332-8EA6-13EAAB5CD44E}" type="parTrans" cxnId="{55CB360B-7730-4DBE-8D72-840DDC901598}">
      <dgm:prSet/>
      <dgm:spPr/>
      <dgm:t>
        <a:bodyPr/>
        <a:lstStyle/>
        <a:p>
          <a:endParaRPr lang="en-US"/>
        </a:p>
      </dgm:t>
    </dgm:pt>
    <dgm:pt modelId="{81D79C2D-094A-46A5-9591-710B177475E6}" type="sibTrans" cxnId="{55CB360B-7730-4DBE-8D72-840DDC901598}">
      <dgm:prSet/>
      <dgm:spPr/>
      <dgm:t>
        <a:bodyPr/>
        <a:lstStyle/>
        <a:p>
          <a:endParaRPr lang="en-US"/>
        </a:p>
      </dgm:t>
    </dgm:pt>
    <dgm:pt modelId="{508D429C-1749-4C20-AA86-49773C85C3FE}">
      <dgm:prSet/>
      <dgm:spPr/>
      <dgm:t>
        <a:bodyPr/>
        <a:lstStyle/>
        <a:p>
          <a:r>
            <a:rPr lang="en-US" dirty="0"/>
            <a:t>Key Requirements and Objectives</a:t>
          </a:r>
        </a:p>
      </dgm:t>
    </dgm:pt>
    <dgm:pt modelId="{A73EA627-C12A-4F0D-9418-35763DBB0C7F}" type="parTrans" cxnId="{A157B1D8-1F8E-4F15-AFC6-3B4CA5385A28}">
      <dgm:prSet/>
      <dgm:spPr/>
      <dgm:t>
        <a:bodyPr/>
        <a:lstStyle/>
        <a:p>
          <a:endParaRPr lang="en-US"/>
        </a:p>
      </dgm:t>
    </dgm:pt>
    <dgm:pt modelId="{F4AE1F14-7FD5-4175-804F-E675986CE502}" type="sibTrans" cxnId="{A157B1D8-1F8E-4F15-AFC6-3B4CA5385A28}">
      <dgm:prSet/>
      <dgm:spPr/>
      <dgm:t>
        <a:bodyPr/>
        <a:lstStyle/>
        <a:p>
          <a:endParaRPr lang="en-US"/>
        </a:p>
      </dgm:t>
    </dgm:pt>
    <dgm:pt modelId="{689AA2D7-F35D-4CE4-BD3E-7919E6837D51}">
      <dgm:prSet/>
      <dgm:spPr/>
      <dgm:t>
        <a:bodyPr/>
        <a:lstStyle/>
        <a:p>
          <a:r>
            <a:rPr lang="en-US" dirty="0"/>
            <a:t>Demo </a:t>
          </a:r>
        </a:p>
      </dgm:t>
    </dgm:pt>
    <dgm:pt modelId="{77B4540A-9F27-4C69-87C2-FF263B5FC3B8}" type="parTrans" cxnId="{BD6F73E5-77E3-48F4-8BAF-4AC6155D21A2}">
      <dgm:prSet/>
      <dgm:spPr/>
      <dgm:t>
        <a:bodyPr/>
        <a:lstStyle/>
        <a:p>
          <a:endParaRPr lang="en-US"/>
        </a:p>
      </dgm:t>
    </dgm:pt>
    <dgm:pt modelId="{6714DED1-61EA-447A-8E1E-EA8D439A56E4}" type="sibTrans" cxnId="{BD6F73E5-77E3-48F4-8BAF-4AC6155D21A2}">
      <dgm:prSet/>
      <dgm:spPr/>
      <dgm:t>
        <a:bodyPr/>
        <a:lstStyle/>
        <a:p>
          <a:endParaRPr lang="en-US"/>
        </a:p>
      </dgm:t>
    </dgm:pt>
    <dgm:pt modelId="{04BA8C53-DFAA-41E0-8C16-DC11DD5EC92A}">
      <dgm:prSet/>
      <dgm:spPr/>
      <dgm:t>
        <a:bodyPr/>
        <a:lstStyle/>
        <a:p>
          <a:r>
            <a:rPr lang="en-US">
              <a:latin typeface="Aptos Display" panose="02110004020202020204"/>
            </a:rPr>
            <a:t>Results</a:t>
          </a:r>
          <a:endParaRPr lang="en-US"/>
        </a:p>
      </dgm:t>
    </dgm:pt>
    <dgm:pt modelId="{52F98922-F5C9-461D-99CE-A4314A78B5A5}" type="parTrans" cxnId="{31C006F0-E192-435E-A977-213FE9B7AE45}">
      <dgm:prSet/>
      <dgm:spPr/>
      <dgm:t>
        <a:bodyPr/>
        <a:lstStyle/>
        <a:p>
          <a:endParaRPr lang="en-US"/>
        </a:p>
      </dgm:t>
    </dgm:pt>
    <dgm:pt modelId="{D55136AC-3B0F-46F9-ACDD-89560505A4BE}" type="sibTrans" cxnId="{31C006F0-E192-435E-A977-213FE9B7AE45}">
      <dgm:prSet/>
      <dgm:spPr/>
      <dgm:t>
        <a:bodyPr/>
        <a:lstStyle/>
        <a:p>
          <a:endParaRPr lang="en-US"/>
        </a:p>
      </dgm:t>
    </dgm:pt>
    <dgm:pt modelId="{82128612-58CC-4041-9A08-9600F28DE397}">
      <dgm:prSet/>
      <dgm:spPr/>
      <dgm:t>
        <a:bodyPr/>
        <a:lstStyle/>
        <a:p>
          <a:r>
            <a:rPr lang="en-US"/>
            <a:t>Future Features and Next Steps</a:t>
          </a:r>
        </a:p>
      </dgm:t>
    </dgm:pt>
    <dgm:pt modelId="{00163000-FB70-4C62-9244-003CE072CCCF}" type="parTrans" cxnId="{821E68CF-E5DE-4AA8-93E3-A06752E827AD}">
      <dgm:prSet/>
      <dgm:spPr/>
      <dgm:t>
        <a:bodyPr/>
        <a:lstStyle/>
        <a:p>
          <a:endParaRPr lang="en-US"/>
        </a:p>
      </dgm:t>
    </dgm:pt>
    <dgm:pt modelId="{D2C0C83F-8F48-49A5-BAA2-E7C3C842BBAB}" type="sibTrans" cxnId="{821E68CF-E5DE-4AA8-93E3-A06752E827AD}">
      <dgm:prSet/>
      <dgm:spPr/>
      <dgm:t>
        <a:bodyPr/>
        <a:lstStyle/>
        <a:p>
          <a:endParaRPr lang="en-US"/>
        </a:p>
      </dgm:t>
    </dgm:pt>
    <dgm:pt modelId="{08C825EB-9650-2940-BDA2-EFDF7DE51216}" type="pres">
      <dgm:prSet presAssocID="{3BAD31D5-86B4-4CA3-B034-AF3CA0109D05}" presName="vert0" presStyleCnt="0">
        <dgm:presLayoutVars>
          <dgm:dir/>
          <dgm:animOne val="branch"/>
          <dgm:animLvl val="lvl"/>
        </dgm:presLayoutVars>
      </dgm:prSet>
      <dgm:spPr/>
    </dgm:pt>
    <dgm:pt modelId="{FD977C5A-984E-1945-BA67-57BD1D9F6CEC}" type="pres">
      <dgm:prSet presAssocID="{874935C7-C879-47AB-AB21-4F67144531EA}" presName="thickLine" presStyleLbl="alignNode1" presStyleIdx="0" presStyleCnt="6"/>
      <dgm:spPr/>
    </dgm:pt>
    <dgm:pt modelId="{83ED9D71-33EF-5F41-B655-D953D31F9404}" type="pres">
      <dgm:prSet presAssocID="{874935C7-C879-47AB-AB21-4F67144531EA}" presName="horz1" presStyleCnt="0"/>
      <dgm:spPr/>
    </dgm:pt>
    <dgm:pt modelId="{6508A688-A4B2-D245-9AD7-5810C0F1C02C}" type="pres">
      <dgm:prSet presAssocID="{874935C7-C879-47AB-AB21-4F67144531EA}" presName="tx1" presStyleLbl="revTx" presStyleIdx="0" presStyleCnt="6"/>
      <dgm:spPr/>
    </dgm:pt>
    <dgm:pt modelId="{08AB97C1-8732-F343-82CE-940C4C302CF0}" type="pres">
      <dgm:prSet presAssocID="{874935C7-C879-47AB-AB21-4F67144531EA}" presName="vert1" presStyleCnt="0"/>
      <dgm:spPr/>
    </dgm:pt>
    <dgm:pt modelId="{151A69D0-5A3F-C642-AA16-F8D8431D9C68}" type="pres">
      <dgm:prSet presAssocID="{11FE6E08-4952-41D7-B4CB-41F6A784B4E2}" presName="thickLine" presStyleLbl="alignNode1" presStyleIdx="1" presStyleCnt="6"/>
      <dgm:spPr/>
    </dgm:pt>
    <dgm:pt modelId="{16D1230B-F771-B74E-93CB-25A2CC5BA031}" type="pres">
      <dgm:prSet presAssocID="{11FE6E08-4952-41D7-B4CB-41F6A784B4E2}" presName="horz1" presStyleCnt="0"/>
      <dgm:spPr/>
    </dgm:pt>
    <dgm:pt modelId="{8939AE20-49C5-E04C-9AD2-472F8C2A2F97}" type="pres">
      <dgm:prSet presAssocID="{11FE6E08-4952-41D7-B4CB-41F6A784B4E2}" presName="tx1" presStyleLbl="revTx" presStyleIdx="1" presStyleCnt="6"/>
      <dgm:spPr/>
    </dgm:pt>
    <dgm:pt modelId="{0288E81E-8CCB-2E4F-9A75-51ADEBBD754F}" type="pres">
      <dgm:prSet presAssocID="{11FE6E08-4952-41D7-B4CB-41F6A784B4E2}" presName="vert1" presStyleCnt="0"/>
      <dgm:spPr/>
    </dgm:pt>
    <dgm:pt modelId="{9C1AF322-9130-A04D-85B8-5E4ECD8AFB35}" type="pres">
      <dgm:prSet presAssocID="{508D429C-1749-4C20-AA86-49773C85C3FE}" presName="thickLine" presStyleLbl="alignNode1" presStyleIdx="2" presStyleCnt="6"/>
      <dgm:spPr/>
    </dgm:pt>
    <dgm:pt modelId="{5465FC8B-98D0-0545-B1AB-B274472D81ED}" type="pres">
      <dgm:prSet presAssocID="{508D429C-1749-4C20-AA86-49773C85C3FE}" presName="horz1" presStyleCnt="0"/>
      <dgm:spPr/>
    </dgm:pt>
    <dgm:pt modelId="{18B397B3-03C8-414E-9585-8332DB3B6EA4}" type="pres">
      <dgm:prSet presAssocID="{508D429C-1749-4C20-AA86-49773C85C3FE}" presName="tx1" presStyleLbl="revTx" presStyleIdx="2" presStyleCnt="6"/>
      <dgm:spPr/>
    </dgm:pt>
    <dgm:pt modelId="{35A542CC-422B-0E46-8D21-D51D3EB3E149}" type="pres">
      <dgm:prSet presAssocID="{508D429C-1749-4C20-AA86-49773C85C3FE}" presName="vert1" presStyleCnt="0"/>
      <dgm:spPr/>
    </dgm:pt>
    <dgm:pt modelId="{E168E114-090F-0843-898B-C729B025F2B7}" type="pres">
      <dgm:prSet presAssocID="{689AA2D7-F35D-4CE4-BD3E-7919E6837D51}" presName="thickLine" presStyleLbl="alignNode1" presStyleIdx="3" presStyleCnt="6"/>
      <dgm:spPr/>
    </dgm:pt>
    <dgm:pt modelId="{98FD81CD-0FA7-3045-8FC7-B3110026B142}" type="pres">
      <dgm:prSet presAssocID="{689AA2D7-F35D-4CE4-BD3E-7919E6837D51}" presName="horz1" presStyleCnt="0"/>
      <dgm:spPr/>
    </dgm:pt>
    <dgm:pt modelId="{1070EB8D-C6A0-3648-9627-662B64EBFE9E}" type="pres">
      <dgm:prSet presAssocID="{689AA2D7-F35D-4CE4-BD3E-7919E6837D51}" presName="tx1" presStyleLbl="revTx" presStyleIdx="3" presStyleCnt="6"/>
      <dgm:spPr/>
    </dgm:pt>
    <dgm:pt modelId="{E832EC99-FF75-9A40-A417-5F2E9E016BAF}" type="pres">
      <dgm:prSet presAssocID="{689AA2D7-F35D-4CE4-BD3E-7919E6837D51}" presName="vert1" presStyleCnt="0"/>
      <dgm:spPr/>
    </dgm:pt>
    <dgm:pt modelId="{DBBCABA4-7CF6-0548-8C2E-8FC595855AFA}" type="pres">
      <dgm:prSet presAssocID="{04BA8C53-DFAA-41E0-8C16-DC11DD5EC92A}" presName="thickLine" presStyleLbl="alignNode1" presStyleIdx="4" presStyleCnt="6"/>
      <dgm:spPr/>
    </dgm:pt>
    <dgm:pt modelId="{54BCF70A-D510-AD4D-B143-1F77336174B9}" type="pres">
      <dgm:prSet presAssocID="{04BA8C53-DFAA-41E0-8C16-DC11DD5EC92A}" presName="horz1" presStyleCnt="0"/>
      <dgm:spPr/>
    </dgm:pt>
    <dgm:pt modelId="{EB0DC50A-745E-004B-BA95-1236BEE3ABBA}" type="pres">
      <dgm:prSet presAssocID="{04BA8C53-DFAA-41E0-8C16-DC11DD5EC92A}" presName="tx1" presStyleLbl="revTx" presStyleIdx="4" presStyleCnt="6"/>
      <dgm:spPr/>
    </dgm:pt>
    <dgm:pt modelId="{FD8AD2AB-AD58-4742-9BF6-4FD17914CF5C}" type="pres">
      <dgm:prSet presAssocID="{04BA8C53-DFAA-41E0-8C16-DC11DD5EC92A}" presName="vert1" presStyleCnt="0"/>
      <dgm:spPr/>
    </dgm:pt>
    <dgm:pt modelId="{9672D6E1-4AB0-B643-9768-3724D1D9E9CE}" type="pres">
      <dgm:prSet presAssocID="{82128612-58CC-4041-9A08-9600F28DE397}" presName="thickLine" presStyleLbl="alignNode1" presStyleIdx="5" presStyleCnt="6"/>
      <dgm:spPr/>
    </dgm:pt>
    <dgm:pt modelId="{D1F8680A-AC87-0848-981E-A1FE7876BB8E}" type="pres">
      <dgm:prSet presAssocID="{82128612-58CC-4041-9A08-9600F28DE397}" presName="horz1" presStyleCnt="0"/>
      <dgm:spPr/>
    </dgm:pt>
    <dgm:pt modelId="{EEBC0680-0B4C-7645-B0F5-65EAAA33FFAC}" type="pres">
      <dgm:prSet presAssocID="{82128612-58CC-4041-9A08-9600F28DE397}" presName="tx1" presStyleLbl="revTx" presStyleIdx="5" presStyleCnt="6"/>
      <dgm:spPr/>
    </dgm:pt>
    <dgm:pt modelId="{E5FDC387-56FF-E647-9DDD-082E64756B48}" type="pres">
      <dgm:prSet presAssocID="{82128612-58CC-4041-9A08-9600F28DE397}" presName="vert1" presStyleCnt="0"/>
      <dgm:spPr/>
    </dgm:pt>
  </dgm:ptLst>
  <dgm:cxnLst>
    <dgm:cxn modelId="{55CB360B-7730-4DBE-8D72-840DDC901598}" srcId="{3BAD31D5-86B4-4CA3-B034-AF3CA0109D05}" destId="{11FE6E08-4952-41D7-B4CB-41F6A784B4E2}" srcOrd="1" destOrd="0" parTransId="{A613BA6F-126E-4332-8EA6-13EAAB5CD44E}" sibTransId="{81D79C2D-094A-46A5-9591-710B177475E6}"/>
    <dgm:cxn modelId="{85C8E21C-5524-3F40-B131-96C6DF4F841D}" type="presOf" srcId="{04BA8C53-DFAA-41E0-8C16-DC11DD5EC92A}" destId="{EB0DC50A-745E-004B-BA95-1236BEE3ABBA}" srcOrd="0" destOrd="0" presId="urn:microsoft.com/office/officeart/2008/layout/LinedList"/>
    <dgm:cxn modelId="{C369A924-4061-490D-9A69-033BEF5B2A04}" srcId="{3BAD31D5-86B4-4CA3-B034-AF3CA0109D05}" destId="{874935C7-C879-47AB-AB21-4F67144531EA}" srcOrd="0" destOrd="0" parTransId="{82278583-EDF3-462C-824F-67D41D04BA2E}" sibTransId="{738FF6CC-EE7F-40F2-A84F-B6D26C08A011}"/>
    <dgm:cxn modelId="{78EE3B56-6A05-D944-96F9-E051BD885979}" type="presOf" srcId="{508D429C-1749-4C20-AA86-49773C85C3FE}" destId="{18B397B3-03C8-414E-9585-8332DB3B6EA4}" srcOrd="0" destOrd="0" presId="urn:microsoft.com/office/officeart/2008/layout/LinedList"/>
    <dgm:cxn modelId="{D4F9D858-96D3-DB4C-88FC-40E5E2F6710D}" type="presOf" srcId="{874935C7-C879-47AB-AB21-4F67144531EA}" destId="{6508A688-A4B2-D245-9AD7-5810C0F1C02C}" srcOrd="0" destOrd="0" presId="urn:microsoft.com/office/officeart/2008/layout/LinedList"/>
    <dgm:cxn modelId="{70577E62-0728-0142-88A4-87FC791A53FE}" type="presOf" srcId="{11FE6E08-4952-41D7-B4CB-41F6A784B4E2}" destId="{8939AE20-49C5-E04C-9AD2-472F8C2A2F97}" srcOrd="0" destOrd="0" presId="urn:microsoft.com/office/officeart/2008/layout/LinedList"/>
    <dgm:cxn modelId="{8253F888-FA63-294D-8FF4-67D9D4EE4F91}" type="presOf" srcId="{689AA2D7-F35D-4CE4-BD3E-7919E6837D51}" destId="{1070EB8D-C6A0-3648-9627-662B64EBFE9E}" srcOrd="0" destOrd="0" presId="urn:microsoft.com/office/officeart/2008/layout/LinedList"/>
    <dgm:cxn modelId="{BAD36B93-3079-3C44-BD07-498630166436}" type="presOf" srcId="{3BAD31D5-86B4-4CA3-B034-AF3CA0109D05}" destId="{08C825EB-9650-2940-BDA2-EFDF7DE51216}" srcOrd="0" destOrd="0" presId="urn:microsoft.com/office/officeart/2008/layout/LinedList"/>
    <dgm:cxn modelId="{8DD050C3-954E-8E47-A233-1F70762D17B3}" type="presOf" srcId="{82128612-58CC-4041-9A08-9600F28DE397}" destId="{EEBC0680-0B4C-7645-B0F5-65EAAA33FFAC}" srcOrd="0" destOrd="0" presId="urn:microsoft.com/office/officeart/2008/layout/LinedList"/>
    <dgm:cxn modelId="{821E68CF-E5DE-4AA8-93E3-A06752E827AD}" srcId="{3BAD31D5-86B4-4CA3-B034-AF3CA0109D05}" destId="{82128612-58CC-4041-9A08-9600F28DE397}" srcOrd="5" destOrd="0" parTransId="{00163000-FB70-4C62-9244-003CE072CCCF}" sibTransId="{D2C0C83F-8F48-49A5-BAA2-E7C3C842BBAB}"/>
    <dgm:cxn modelId="{A157B1D8-1F8E-4F15-AFC6-3B4CA5385A28}" srcId="{3BAD31D5-86B4-4CA3-B034-AF3CA0109D05}" destId="{508D429C-1749-4C20-AA86-49773C85C3FE}" srcOrd="2" destOrd="0" parTransId="{A73EA627-C12A-4F0D-9418-35763DBB0C7F}" sibTransId="{F4AE1F14-7FD5-4175-804F-E675986CE502}"/>
    <dgm:cxn modelId="{BD6F73E5-77E3-48F4-8BAF-4AC6155D21A2}" srcId="{3BAD31D5-86B4-4CA3-B034-AF3CA0109D05}" destId="{689AA2D7-F35D-4CE4-BD3E-7919E6837D51}" srcOrd="3" destOrd="0" parTransId="{77B4540A-9F27-4C69-87C2-FF263B5FC3B8}" sibTransId="{6714DED1-61EA-447A-8E1E-EA8D439A56E4}"/>
    <dgm:cxn modelId="{31C006F0-E192-435E-A977-213FE9B7AE45}" srcId="{3BAD31D5-86B4-4CA3-B034-AF3CA0109D05}" destId="{04BA8C53-DFAA-41E0-8C16-DC11DD5EC92A}" srcOrd="4" destOrd="0" parTransId="{52F98922-F5C9-461D-99CE-A4314A78B5A5}" sibTransId="{D55136AC-3B0F-46F9-ACDD-89560505A4BE}"/>
    <dgm:cxn modelId="{149DCE98-9124-5845-948F-464BBFF7CAF4}" type="presParOf" srcId="{08C825EB-9650-2940-BDA2-EFDF7DE51216}" destId="{FD977C5A-984E-1945-BA67-57BD1D9F6CEC}" srcOrd="0" destOrd="0" presId="urn:microsoft.com/office/officeart/2008/layout/LinedList"/>
    <dgm:cxn modelId="{A9C023B8-2E48-2546-BAEB-85AEBE468BC5}" type="presParOf" srcId="{08C825EB-9650-2940-BDA2-EFDF7DE51216}" destId="{83ED9D71-33EF-5F41-B655-D953D31F9404}" srcOrd="1" destOrd="0" presId="urn:microsoft.com/office/officeart/2008/layout/LinedList"/>
    <dgm:cxn modelId="{82E82775-A86A-E441-8F8A-248F5FB5A748}" type="presParOf" srcId="{83ED9D71-33EF-5F41-B655-D953D31F9404}" destId="{6508A688-A4B2-D245-9AD7-5810C0F1C02C}" srcOrd="0" destOrd="0" presId="urn:microsoft.com/office/officeart/2008/layout/LinedList"/>
    <dgm:cxn modelId="{FBF9BF7E-2302-DE45-BE0E-EEC66E947CE8}" type="presParOf" srcId="{83ED9D71-33EF-5F41-B655-D953D31F9404}" destId="{08AB97C1-8732-F343-82CE-940C4C302CF0}" srcOrd="1" destOrd="0" presId="urn:microsoft.com/office/officeart/2008/layout/LinedList"/>
    <dgm:cxn modelId="{B6933ECA-16C8-BC42-AAEA-10F6B6C0490D}" type="presParOf" srcId="{08C825EB-9650-2940-BDA2-EFDF7DE51216}" destId="{151A69D0-5A3F-C642-AA16-F8D8431D9C68}" srcOrd="2" destOrd="0" presId="urn:microsoft.com/office/officeart/2008/layout/LinedList"/>
    <dgm:cxn modelId="{F67184D3-94E5-A843-B2F4-D8EF70C3DCD5}" type="presParOf" srcId="{08C825EB-9650-2940-BDA2-EFDF7DE51216}" destId="{16D1230B-F771-B74E-93CB-25A2CC5BA031}" srcOrd="3" destOrd="0" presId="urn:microsoft.com/office/officeart/2008/layout/LinedList"/>
    <dgm:cxn modelId="{D9AC72C4-1DF2-4C47-993E-D045341B1220}" type="presParOf" srcId="{16D1230B-F771-B74E-93CB-25A2CC5BA031}" destId="{8939AE20-49C5-E04C-9AD2-472F8C2A2F97}" srcOrd="0" destOrd="0" presId="urn:microsoft.com/office/officeart/2008/layout/LinedList"/>
    <dgm:cxn modelId="{5E671656-158A-2B40-86CB-4DC1B46B7830}" type="presParOf" srcId="{16D1230B-F771-B74E-93CB-25A2CC5BA031}" destId="{0288E81E-8CCB-2E4F-9A75-51ADEBBD754F}" srcOrd="1" destOrd="0" presId="urn:microsoft.com/office/officeart/2008/layout/LinedList"/>
    <dgm:cxn modelId="{2154DAFC-B653-AB41-812D-74E6306CFE97}" type="presParOf" srcId="{08C825EB-9650-2940-BDA2-EFDF7DE51216}" destId="{9C1AF322-9130-A04D-85B8-5E4ECD8AFB35}" srcOrd="4" destOrd="0" presId="urn:microsoft.com/office/officeart/2008/layout/LinedList"/>
    <dgm:cxn modelId="{14966314-697F-384E-8826-29CC15F3A9C7}" type="presParOf" srcId="{08C825EB-9650-2940-BDA2-EFDF7DE51216}" destId="{5465FC8B-98D0-0545-B1AB-B274472D81ED}" srcOrd="5" destOrd="0" presId="urn:microsoft.com/office/officeart/2008/layout/LinedList"/>
    <dgm:cxn modelId="{3E785C71-E084-684E-8BB6-247343B20EBA}" type="presParOf" srcId="{5465FC8B-98D0-0545-B1AB-B274472D81ED}" destId="{18B397B3-03C8-414E-9585-8332DB3B6EA4}" srcOrd="0" destOrd="0" presId="urn:microsoft.com/office/officeart/2008/layout/LinedList"/>
    <dgm:cxn modelId="{DC6743E7-0019-2944-A514-BDD060FF40F9}" type="presParOf" srcId="{5465FC8B-98D0-0545-B1AB-B274472D81ED}" destId="{35A542CC-422B-0E46-8D21-D51D3EB3E149}" srcOrd="1" destOrd="0" presId="urn:microsoft.com/office/officeart/2008/layout/LinedList"/>
    <dgm:cxn modelId="{A612DD03-15F3-E14D-B591-8AECE084EF4D}" type="presParOf" srcId="{08C825EB-9650-2940-BDA2-EFDF7DE51216}" destId="{E168E114-090F-0843-898B-C729B025F2B7}" srcOrd="6" destOrd="0" presId="urn:microsoft.com/office/officeart/2008/layout/LinedList"/>
    <dgm:cxn modelId="{2F8D0E88-1BDD-7E46-9B76-9C754706008A}" type="presParOf" srcId="{08C825EB-9650-2940-BDA2-EFDF7DE51216}" destId="{98FD81CD-0FA7-3045-8FC7-B3110026B142}" srcOrd="7" destOrd="0" presId="urn:microsoft.com/office/officeart/2008/layout/LinedList"/>
    <dgm:cxn modelId="{FB3E5F90-0BB5-4E43-83E0-10D19BFA1D59}" type="presParOf" srcId="{98FD81CD-0FA7-3045-8FC7-B3110026B142}" destId="{1070EB8D-C6A0-3648-9627-662B64EBFE9E}" srcOrd="0" destOrd="0" presId="urn:microsoft.com/office/officeart/2008/layout/LinedList"/>
    <dgm:cxn modelId="{49694F9A-B97A-5F44-BC13-E1CC08A8EACD}" type="presParOf" srcId="{98FD81CD-0FA7-3045-8FC7-B3110026B142}" destId="{E832EC99-FF75-9A40-A417-5F2E9E016BAF}" srcOrd="1" destOrd="0" presId="urn:microsoft.com/office/officeart/2008/layout/LinedList"/>
    <dgm:cxn modelId="{F1C10AB1-EB10-6D46-B7C5-2EE44C8A18BC}" type="presParOf" srcId="{08C825EB-9650-2940-BDA2-EFDF7DE51216}" destId="{DBBCABA4-7CF6-0548-8C2E-8FC595855AFA}" srcOrd="8" destOrd="0" presId="urn:microsoft.com/office/officeart/2008/layout/LinedList"/>
    <dgm:cxn modelId="{AAA72B89-6265-8944-97E7-D13265DD0ADC}" type="presParOf" srcId="{08C825EB-9650-2940-BDA2-EFDF7DE51216}" destId="{54BCF70A-D510-AD4D-B143-1F77336174B9}" srcOrd="9" destOrd="0" presId="urn:microsoft.com/office/officeart/2008/layout/LinedList"/>
    <dgm:cxn modelId="{DDE63977-E017-8542-AAA5-09BFF059A0AD}" type="presParOf" srcId="{54BCF70A-D510-AD4D-B143-1F77336174B9}" destId="{EB0DC50A-745E-004B-BA95-1236BEE3ABBA}" srcOrd="0" destOrd="0" presId="urn:microsoft.com/office/officeart/2008/layout/LinedList"/>
    <dgm:cxn modelId="{03C3A406-47C3-4847-82B2-A43F9B2CEC4E}" type="presParOf" srcId="{54BCF70A-D510-AD4D-B143-1F77336174B9}" destId="{FD8AD2AB-AD58-4742-9BF6-4FD17914CF5C}" srcOrd="1" destOrd="0" presId="urn:microsoft.com/office/officeart/2008/layout/LinedList"/>
    <dgm:cxn modelId="{59CC65F5-EF74-B046-A81B-3584D37FF03C}" type="presParOf" srcId="{08C825EB-9650-2940-BDA2-EFDF7DE51216}" destId="{9672D6E1-4AB0-B643-9768-3724D1D9E9CE}" srcOrd="10" destOrd="0" presId="urn:microsoft.com/office/officeart/2008/layout/LinedList"/>
    <dgm:cxn modelId="{4227A0F3-D8B9-E046-8B2B-1FD2975E75DF}" type="presParOf" srcId="{08C825EB-9650-2940-BDA2-EFDF7DE51216}" destId="{D1F8680A-AC87-0848-981E-A1FE7876BB8E}" srcOrd="11" destOrd="0" presId="urn:microsoft.com/office/officeart/2008/layout/LinedList"/>
    <dgm:cxn modelId="{2E6F0AA6-A58F-D845-8FA3-4AE591B57566}" type="presParOf" srcId="{D1F8680A-AC87-0848-981E-A1FE7876BB8E}" destId="{EEBC0680-0B4C-7645-B0F5-65EAAA33FFAC}" srcOrd="0" destOrd="0" presId="urn:microsoft.com/office/officeart/2008/layout/LinedList"/>
    <dgm:cxn modelId="{6F81AD2E-A258-694C-8608-86124BA9BE15}" type="presParOf" srcId="{D1F8680A-AC87-0848-981E-A1FE7876BB8E}" destId="{E5FDC387-56FF-E647-9DDD-082E64756B4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77C5A-984E-1945-BA67-57BD1D9F6CEC}">
      <dsp:nvSpPr>
        <dsp:cNvPr id="0" name=""/>
        <dsp:cNvSpPr/>
      </dsp:nvSpPr>
      <dsp:spPr>
        <a:xfrm>
          <a:off x="0" y="212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08A688-A4B2-D245-9AD7-5810C0F1C02C}">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Introducing Problem </a:t>
          </a:r>
        </a:p>
      </dsp:txBody>
      <dsp:txXfrm>
        <a:off x="0" y="2124"/>
        <a:ext cx="10515600" cy="724514"/>
      </dsp:txXfrm>
    </dsp:sp>
    <dsp:sp modelId="{151A69D0-5A3F-C642-AA16-F8D8431D9C68}">
      <dsp:nvSpPr>
        <dsp:cNvPr id="0" name=""/>
        <dsp:cNvSpPr/>
      </dsp:nvSpPr>
      <dsp:spPr>
        <a:xfrm>
          <a:off x="0" y="72663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39AE20-49C5-E04C-9AD2-472F8C2A2F97}">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Our Solution</a:t>
          </a:r>
        </a:p>
      </dsp:txBody>
      <dsp:txXfrm>
        <a:off x="0" y="726639"/>
        <a:ext cx="10515600" cy="724514"/>
      </dsp:txXfrm>
    </dsp:sp>
    <dsp:sp modelId="{9C1AF322-9130-A04D-85B8-5E4ECD8AFB35}">
      <dsp:nvSpPr>
        <dsp:cNvPr id="0" name=""/>
        <dsp:cNvSpPr/>
      </dsp:nvSpPr>
      <dsp:spPr>
        <a:xfrm>
          <a:off x="0" y="145115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397B3-03C8-414E-9585-8332DB3B6EA4}">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Key Requirements and Objectives</a:t>
          </a:r>
        </a:p>
      </dsp:txBody>
      <dsp:txXfrm>
        <a:off x="0" y="1451154"/>
        <a:ext cx="10515600" cy="724514"/>
      </dsp:txXfrm>
    </dsp:sp>
    <dsp:sp modelId="{E168E114-090F-0843-898B-C729B025F2B7}">
      <dsp:nvSpPr>
        <dsp:cNvPr id="0" name=""/>
        <dsp:cNvSpPr/>
      </dsp:nvSpPr>
      <dsp:spPr>
        <a:xfrm>
          <a:off x="0" y="217566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70EB8D-C6A0-3648-9627-662B64EBFE9E}">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Demo </a:t>
          </a:r>
        </a:p>
      </dsp:txBody>
      <dsp:txXfrm>
        <a:off x="0" y="2175669"/>
        <a:ext cx="10515600" cy="724514"/>
      </dsp:txXfrm>
    </dsp:sp>
    <dsp:sp modelId="{DBBCABA4-7CF6-0548-8C2E-8FC595855AFA}">
      <dsp:nvSpPr>
        <dsp:cNvPr id="0" name=""/>
        <dsp:cNvSpPr/>
      </dsp:nvSpPr>
      <dsp:spPr>
        <a:xfrm>
          <a:off x="0" y="290018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DC50A-745E-004B-BA95-1236BEE3ABBA}">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latin typeface="Aptos Display" panose="02110004020202020204"/>
            </a:rPr>
            <a:t>Results</a:t>
          </a:r>
          <a:endParaRPr lang="en-US" sz="3300" kern="1200"/>
        </a:p>
      </dsp:txBody>
      <dsp:txXfrm>
        <a:off x="0" y="2900183"/>
        <a:ext cx="10515600" cy="724514"/>
      </dsp:txXfrm>
    </dsp:sp>
    <dsp:sp modelId="{9672D6E1-4AB0-B643-9768-3724D1D9E9CE}">
      <dsp:nvSpPr>
        <dsp:cNvPr id="0" name=""/>
        <dsp:cNvSpPr/>
      </dsp:nvSpPr>
      <dsp:spPr>
        <a:xfrm>
          <a:off x="0" y="362469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C0680-0B4C-7645-B0F5-65EAAA33FFAC}">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Future Features and Next Steps</a:t>
          </a:r>
        </a:p>
      </dsp:txBody>
      <dsp:txXfrm>
        <a:off x="0" y="3624698"/>
        <a:ext cx="10515600" cy="72451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DD6ED-873E-1C44-8E18-03946F8947B5}" type="datetimeFigureOut">
              <a:rPr lang="en-US" smtClean="0"/>
              <a:t>3/24/25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B4FD25-71DB-944C-8215-E5DD87E20D5A}" type="slidenum">
              <a:rPr lang="en-US" smtClean="0"/>
              <a:t>‹#›</a:t>
            </a:fld>
            <a:endParaRPr lang="en-US"/>
          </a:p>
        </p:txBody>
      </p:sp>
    </p:spTree>
    <p:extLst>
      <p:ext uri="{BB962C8B-B14F-4D97-AF65-F5344CB8AC3E}">
        <p14:creationId xmlns:p14="http://schemas.microsoft.com/office/powerpoint/2010/main" val="283345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171450" indent="-171450">
              <a:buFont typeface="Calibri"/>
              <a:buChar char="-"/>
            </a:pPr>
            <a:r>
              <a:rPr lang="en-US" dirty="0">
                <a:cs typeface="+mn-lt"/>
              </a:rPr>
              <a:t>The CVT, being the McMaster Baja's transmission, is in charge of as much power from the engine as possible. This marks it as arguably the most important aspect of the vehicles powertrain, of which the performance directly correlates to some key events in the official competition, being hill climb, acceleration and endurance (4 hour race). Together these make up well over 50% of the available points.</a:t>
            </a:r>
            <a:endParaRPr lang="en-US" dirty="0"/>
          </a:p>
          <a:p>
            <a:pPr marL="171450" indent="-171450">
              <a:buFont typeface="Calibri"/>
              <a:buChar char="-"/>
            </a:pPr>
            <a:r>
              <a:rPr lang="en-US" dirty="0"/>
              <a:t>Issue is our mechanical CVT is incredibly complex, with (check num) 10 tunable parameters and many more design choices.</a:t>
            </a:r>
          </a:p>
          <a:p>
            <a:pPr marL="171450" indent="-171450">
              <a:buFont typeface="Calibri"/>
              <a:buChar char="-"/>
            </a:pPr>
            <a:r>
              <a:rPr lang="en-US" dirty="0"/>
              <a:t>Last year, CVT tuning took up over 8 weekends of work even with formalized testing and tools to help adjust parameters quickly – despite that, performance is still left on the table (look at ETS, who is like </a:t>
            </a:r>
            <a:r>
              <a:rPr lang="en-US"/>
              <a:t>20</a:t>
            </a:r>
            <a:r>
              <a:rPr lang="en-US" dirty="0"/>
              <a:t>% quicker than us in accel runs) Obviously there are metrics we fail to understand fully, and with the limited drive time the team has each season, alongside expensive manufacturing (wire EDM- wire burning machine metal technique used to build ramps for example), manual tuning is quite costly!</a:t>
            </a:r>
          </a:p>
        </p:txBody>
      </p:sp>
      <p:sp>
        <p:nvSpPr>
          <p:cNvPr id="4" name="Slide Number Placeholder 3"/>
          <p:cNvSpPr>
            <a:spLocks noGrp="1"/>
          </p:cNvSpPr>
          <p:nvPr>
            <p:ph type="sldNum" sz="quarter" idx="5"/>
          </p:nvPr>
        </p:nvSpPr>
        <p:spPr/>
        <p:txBody>
          <a:bodyPr/>
          <a:lstStyle/>
          <a:p>
            <a:fld id="{04B4FD25-71DB-944C-8215-E5DD87E20D5A}" type="slidenum">
              <a:rPr lang="en-US" smtClean="0"/>
              <a:t>4</a:t>
            </a:fld>
            <a:endParaRPr lang="en-US"/>
          </a:p>
        </p:txBody>
      </p:sp>
    </p:spTree>
    <p:extLst>
      <p:ext uri="{BB962C8B-B14F-4D97-AF65-F5344CB8AC3E}">
        <p14:creationId xmlns:p14="http://schemas.microsoft.com/office/powerpoint/2010/main" val="134969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t>Solution: Develop a holistic model of the powertrain of the Baja vehicle, modelling resistive forces and the engine, all delivered through the CVT</a:t>
            </a:r>
          </a:p>
          <a:p>
            <a:pPr marL="171450" indent="-171450">
              <a:buFont typeface="Calibri"/>
              <a:buChar char="-"/>
            </a:pPr>
            <a:r>
              <a:rPr lang="en-US" dirty="0"/>
              <a:t>By doing so, it allows the team to understand how changes to each portion affect the whole, and model these quickly and for effectively 0 cost – This will not only lead to faster iteration, but also a better understanding of each portion, which can further drive design changes as well</a:t>
            </a:r>
          </a:p>
          <a:p>
            <a:endParaRPr lang="en-US" dirty="0"/>
          </a:p>
        </p:txBody>
      </p:sp>
      <p:sp>
        <p:nvSpPr>
          <p:cNvPr id="4" name="Slide Number Placeholder 3"/>
          <p:cNvSpPr>
            <a:spLocks noGrp="1"/>
          </p:cNvSpPr>
          <p:nvPr>
            <p:ph type="sldNum" sz="quarter" idx="5"/>
          </p:nvPr>
        </p:nvSpPr>
        <p:spPr/>
        <p:txBody>
          <a:bodyPr/>
          <a:lstStyle/>
          <a:p>
            <a:fld id="{04B4FD25-71DB-944C-8215-E5DD87E20D5A}" type="slidenum">
              <a:rPr lang="en-US" smtClean="0"/>
              <a:t>5</a:t>
            </a:fld>
            <a:endParaRPr lang="en-US"/>
          </a:p>
        </p:txBody>
      </p:sp>
    </p:spTree>
    <p:extLst>
      <p:ext uri="{BB962C8B-B14F-4D97-AF65-F5344CB8AC3E}">
        <p14:creationId xmlns:p14="http://schemas.microsoft.com/office/powerpoint/2010/main" val="2600235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4FD25-71DB-944C-8215-E5DD87E20D5A}" type="slidenum">
              <a:rPr lang="en-US" smtClean="0"/>
              <a:t>6</a:t>
            </a:fld>
            <a:endParaRPr lang="en-US"/>
          </a:p>
        </p:txBody>
      </p:sp>
    </p:spTree>
    <p:extLst>
      <p:ext uri="{BB962C8B-B14F-4D97-AF65-F5344CB8AC3E}">
        <p14:creationId xmlns:p14="http://schemas.microsoft.com/office/powerpoint/2010/main" val="299658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B4FD25-71DB-944C-8215-E5DD87E20D5A}" type="slidenum">
              <a:rPr lang="en-US" smtClean="0"/>
              <a:t>10</a:t>
            </a:fld>
            <a:endParaRPr lang="en-US"/>
          </a:p>
        </p:txBody>
      </p:sp>
    </p:spTree>
    <p:extLst>
      <p:ext uri="{BB962C8B-B14F-4D97-AF65-F5344CB8AC3E}">
        <p14:creationId xmlns:p14="http://schemas.microsoft.com/office/powerpoint/2010/main" val="145283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4E28-972F-8708-D147-731FC59CC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EF6FF4-5768-0D91-4047-7210E6C70D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A2F456-B17E-8DC6-3990-4EF3A3C78A90}"/>
              </a:ext>
            </a:extLst>
          </p:cNvPr>
          <p:cNvSpPr>
            <a:spLocks noGrp="1"/>
          </p:cNvSpPr>
          <p:nvPr>
            <p:ph type="dt" sz="half" idx="10"/>
          </p:nvPr>
        </p:nvSpPr>
        <p:spPr/>
        <p:txBody>
          <a:bodyPr/>
          <a:lstStyle/>
          <a:p>
            <a:fld id="{99CBFB75-67F5-9B4E-98E8-0D1949A56312}" type="datetime1">
              <a:rPr lang="en-CA" smtClean="0"/>
              <a:t>2025-03-24</a:t>
            </a:fld>
            <a:endParaRPr lang="en-US"/>
          </a:p>
        </p:txBody>
      </p:sp>
      <p:sp>
        <p:nvSpPr>
          <p:cNvPr id="5" name="Footer Placeholder 4">
            <a:extLst>
              <a:ext uri="{FF2B5EF4-FFF2-40B4-BE49-F238E27FC236}">
                <a16:creationId xmlns:a16="http://schemas.microsoft.com/office/drawing/2014/main" id="{14A54349-DB59-CAC6-B110-B3709F0FD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FEDEA-9615-7CBC-31E2-48AB30A5D41B}"/>
              </a:ext>
            </a:extLst>
          </p:cNvPr>
          <p:cNvSpPr>
            <a:spLocks noGrp="1"/>
          </p:cNvSpPr>
          <p:nvPr>
            <p:ph type="sldNum" sz="quarter" idx="12"/>
          </p:nvPr>
        </p:nvSpPr>
        <p:spPr/>
        <p:txBody>
          <a:bodyPr/>
          <a:lstStyle/>
          <a:p>
            <a:fld id="{AC95E8CD-DCB4-9049-B295-FC2FE9DAD74D}" type="slidenum">
              <a:rPr lang="en-US" smtClean="0"/>
              <a:t>‹#›</a:t>
            </a:fld>
            <a:endParaRPr lang="en-US"/>
          </a:p>
        </p:txBody>
      </p:sp>
    </p:spTree>
    <p:extLst>
      <p:ext uri="{BB962C8B-B14F-4D97-AF65-F5344CB8AC3E}">
        <p14:creationId xmlns:p14="http://schemas.microsoft.com/office/powerpoint/2010/main" val="1799247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D1C1-5C9D-FF45-CEAC-CE6ECACD95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5AE747-8C9A-91BD-0AAE-085FDC3DB3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1FB3E2-D0EE-83A4-0185-4F7E1EB5D7CC}"/>
              </a:ext>
            </a:extLst>
          </p:cNvPr>
          <p:cNvSpPr>
            <a:spLocks noGrp="1"/>
          </p:cNvSpPr>
          <p:nvPr>
            <p:ph type="dt" sz="half" idx="10"/>
          </p:nvPr>
        </p:nvSpPr>
        <p:spPr/>
        <p:txBody>
          <a:bodyPr/>
          <a:lstStyle/>
          <a:p>
            <a:fld id="{BE0C1689-E536-BB45-81A0-EE7EF8E2745E}" type="datetime1">
              <a:rPr lang="en-CA" smtClean="0"/>
              <a:t>2025-03-24</a:t>
            </a:fld>
            <a:endParaRPr lang="en-US"/>
          </a:p>
        </p:txBody>
      </p:sp>
      <p:sp>
        <p:nvSpPr>
          <p:cNvPr id="5" name="Footer Placeholder 4">
            <a:extLst>
              <a:ext uri="{FF2B5EF4-FFF2-40B4-BE49-F238E27FC236}">
                <a16:creationId xmlns:a16="http://schemas.microsoft.com/office/drawing/2014/main" id="{F79CB963-8E7D-5AC1-FE95-D2EA63699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32C60-C7A0-925F-4A4B-362578A95D85}"/>
              </a:ext>
            </a:extLst>
          </p:cNvPr>
          <p:cNvSpPr>
            <a:spLocks noGrp="1"/>
          </p:cNvSpPr>
          <p:nvPr>
            <p:ph type="sldNum" sz="quarter" idx="12"/>
          </p:nvPr>
        </p:nvSpPr>
        <p:spPr/>
        <p:txBody>
          <a:bodyPr/>
          <a:lstStyle/>
          <a:p>
            <a:fld id="{AC95E8CD-DCB4-9049-B295-FC2FE9DAD74D}" type="slidenum">
              <a:rPr lang="en-US" smtClean="0"/>
              <a:t>‹#›</a:t>
            </a:fld>
            <a:endParaRPr lang="en-US"/>
          </a:p>
        </p:txBody>
      </p:sp>
    </p:spTree>
    <p:extLst>
      <p:ext uri="{BB962C8B-B14F-4D97-AF65-F5344CB8AC3E}">
        <p14:creationId xmlns:p14="http://schemas.microsoft.com/office/powerpoint/2010/main" val="1747298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24A7EB-2FDA-25E6-8F2E-6100FF8197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6C35A3-FB03-8621-E55A-123A3417E3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23BE3-4D51-5661-C52D-AA46566917DB}"/>
              </a:ext>
            </a:extLst>
          </p:cNvPr>
          <p:cNvSpPr>
            <a:spLocks noGrp="1"/>
          </p:cNvSpPr>
          <p:nvPr>
            <p:ph type="dt" sz="half" idx="10"/>
          </p:nvPr>
        </p:nvSpPr>
        <p:spPr/>
        <p:txBody>
          <a:bodyPr/>
          <a:lstStyle/>
          <a:p>
            <a:fld id="{A0ED937A-1FAC-AF4D-9DF9-A080B8505889}" type="datetime1">
              <a:rPr lang="en-CA" smtClean="0"/>
              <a:t>2025-03-24</a:t>
            </a:fld>
            <a:endParaRPr lang="en-US"/>
          </a:p>
        </p:txBody>
      </p:sp>
      <p:sp>
        <p:nvSpPr>
          <p:cNvPr id="5" name="Footer Placeholder 4">
            <a:extLst>
              <a:ext uri="{FF2B5EF4-FFF2-40B4-BE49-F238E27FC236}">
                <a16:creationId xmlns:a16="http://schemas.microsoft.com/office/drawing/2014/main" id="{F0352940-A7DD-75B0-6EDB-3FFAC8E4E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0174B-3CF6-C667-4B13-CB43B96F48FC}"/>
              </a:ext>
            </a:extLst>
          </p:cNvPr>
          <p:cNvSpPr>
            <a:spLocks noGrp="1"/>
          </p:cNvSpPr>
          <p:nvPr>
            <p:ph type="sldNum" sz="quarter" idx="12"/>
          </p:nvPr>
        </p:nvSpPr>
        <p:spPr/>
        <p:txBody>
          <a:bodyPr/>
          <a:lstStyle/>
          <a:p>
            <a:fld id="{AC95E8CD-DCB4-9049-B295-FC2FE9DAD74D}" type="slidenum">
              <a:rPr lang="en-US" smtClean="0"/>
              <a:t>‹#›</a:t>
            </a:fld>
            <a:endParaRPr lang="en-US"/>
          </a:p>
        </p:txBody>
      </p:sp>
    </p:spTree>
    <p:extLst>
      <p:ext uri="{BB962C8B-B14F-4D97-AF65-F5344CB8AC3E}">
        <p14:creationId xmlns:p14="http://schemas.microsoft.com/office/powerpoint/2010/main" val="285039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CBA-4939-A262-24F9-6B0EAE35AA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E15E5F-4458-0479-7A01-B93125C24E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8CBFD-B0FF-B569-8A18-BDB03EF43482}"/>
              </a:ext>
            </a:extLst>
          </p:cNvPr>
          <p:cNvSpPr>
            <a:spLocks noGrp="1"/>
          </p:cNvSpPr>
          <p:nvPr>
            <p:ph type="dt" sz="half" idx="10"/>
          </p:nvPr>
        </p:nvSpPr>
        <p:spPr/>
        <p:txBody>
          <a:bodyPr/>
          <a:lstStyle/>
          <a:p>
            <a:fld id="{D42EB78E-FDF0-B947-9826-F749F527BAA7}" type="datetime1">
              <a:rPr lang="en-CA" smtClean="0"/>
              <a:t>2025-03-24</a:t>
            </a:fld>
            <a:endParaRPr lang="en-US"/>
          </a:p>
        </p:txBody>
      </p:sp>
      <p:sp>
        <p:nvSpPr>
          <p:cNvPr id="5" name="Footer Placeholder 4">
            <a:extLst>
              <a:ext uri="{FF2B5EF4-FFF2-40B4-BE49-F238E27FC236}">
                <a16:creationId xmlns:a16="http://schemas.microsoft.com/office/drawing/2014/main" id="{64210D78-54B0-2E2D-1850-8874B3DE6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3F134-C302-6355-C5BC-407A5FD82ECB}"/>
              </a:ext>
            </a:extLst>
          </p:cNvPr>
          <p:cNvSpPr>
            <a:spLocks noGrp="1"/>
          </p:cNvSpPr>
          <p:nvPr>
            <p:ph type="sldNum" sz="quarter" idx="12"/>
          </p:nvPr>
        </p:nvSpPr>
        <p:spPr/>
        <p:txBody>
          <a:bodyPr/>
          <a:lstStyle/>
          <a:p>
            <a:fld id="{AC95E8CD-DCB4-9049-B295-FC2FE9DAD74D}" type="slidenum">
              <a:rPr lang="en-US" smtClean="0"/>
              <a:t>‹#›</a:t>
            </a:fld>
            <a:r>
              <a:rPr lang="en-US"/>
              <a:t>/x</a:t>
            </a:r>
          </a:p>
        </p:txBody>
      </p:sp>
    </p:spTree>
    <p:extLst>
      <p:ext uri="{BB962C8B-B14F-4D97-AF65-F5344CB8AC3E}">
        <p14:creationId xmlns:p14="http://schemas.microsoft.com/office/powerpoint/2010/main" val="282145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DB38-B3D5-4471-D82A-20E7E5D6DA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609396-3112-7723-838D-A569E4B23A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C3BD49-F9BF-C60E-B5D5-C57A69293EF9}"/>
              </a:ext>
            </a:extLst>
          </p:cNvPr>
          <p:cNvSpPr>
            <a:spLocks noGrp="1"/>
          </p:cNvSpPr>
          <p:nvPr>
            <p:ph type="dt" sz="half" idx="10"/>
          </p:nvPr>
        </p:nvSpPr>
        <p:spPr/>
        <p:txBody>
          <a:bodyPr/>
          <a:lstStyle/>
          <a:p>
            <a:fld id="{42418F95-AED9-8D4A-8030-2C659A770E9E}" type="datetime1">
              <a:rPr lang="en-CA" smtClean="0"/>
              <a:t>2025-03-24</a:t>
            </a:fld>
            <a:endParaRPr lang="en-US"/>
          </a:p>
        </p:txBody>
      </p:sp>
      <p:sp>
        <p:nvSpPr>
          <p:cNvPr id="5" name="Footer Placeholder 4">
            <a:extLst>
              <a:ext uri="{FF2B5EF4-FFF2-40B4-BE49-F238E27FC236}">
                <a16:creationId xmlns:a16="http://schemas.microsoft.com/office/drawing/2014/main" id="{1A2939E9-5465-49A9-A821-391C02FD5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DFA86-0D97-5BAE-84C7-AF17EFA4722A}"/>
              </a:ext>
            </a:extLst>
          </p:cNvPr>
          <p:cNvSpPr>
            <a:spLocks noGrp="1"/>
          </p:cNvSpPr>
          <p:nvPr>
            <p:ph type="sldNum" sz="quarter" idx="12"/>
          </p:nvPr>
        </p:nvSpPr>
        <p:spPr/>
        <p:txBody>
          <a:bodyPr/>
          <a:lstStyle/>
          <a:p>
            <a:fld id="{AC95E8CD-DCB4-9049-B295-FC2FE9DAD74D}" type="slidenum">
              <a:rPr lang="en-US" smtClean="0"/>
              <a:t>‹#›</a:t>
            </a:fld>
            <a:endParaRPr lang="en-US"/>
          </a:p>
        </p:txBody>
      </p:sp>
    </p:spTree>
    <p:extLst>
      <p:ext uri="{BB962C8B-B14F-4D97-AF65-F5344CB8AC3E}">
        <p14:creationId xmlns:p14="http://schemas.microsoft.com/office/powerpoint/2010/main" val="267023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5ADE0-80A8-3468-84AC-0BA076C988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DC401E-4DF0-1E71-EC82-9CD36022A3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F90890-9355-BD23-4414-414C292B2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CA0085-53CD-1FE1-5BD8-087F381C1BCF}"/>
              </a:ext>
            </a:extLst>
          </p:cNvPr>
          <p:cNvSpPr>
            <a:spLocks noGrp="1"/>
          </p:cNvSpPr>
          <p:nvPr>
            <p:ph type="dt" sz="half" idx="10"/>
          </p:nvPr>
        </p:nvSpPr>
        <p:spPr/>
        <p:txBody>
          <a:bodyPr/>
          <a:lstStyle/>
          <a:p>
            <a:fld id="{7DFD5149-7604-3C44-9951-F1DC44265009}" type="datetime1">
              <a:rPr lang="en-CA" smtClean="0"/>
              <a:t>2025-03-24</a:t>
            </a:fld>
            <a:endParaRPr lang="en-US"/>
          </a:p>
        </p:txBody>
      </p:sp>
      <p:sp>
        <p:nvSpPr>
          <p:cNvPr id="6" name="Footer Placeholder 5">
            <a:extLst>
              <a:ext uri="{FF2B5EF4-FFF2-40B4-BE49-F238E27FC236}">
                <a16:creationId xmlns:a16="http://schemas.microsoft.com/office/drawing/2014/main" id="{E3033199-375E-357B-1725-A120CC53C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C910A-A161-6A1F-1D4F-B1C7CB8A1862}"/>
              </a:ext>
            </a:extLst>
          </p:cNvPr>
          <p:cNvSpPr>
            <a:spLocks noGrp="1"/>
          </p:cNvSpPr>
          <p:nvPr>
            <p:ph type="sldNum" sz="quarter" idx="12"/>
          </p:nvPr>
        </p:nvSpPr>
        <p:spPr/>
        <p:txBody>
          <a:bodyPr/>
          <a:lstStyle/>
          <a:p>
            <a:fld id="{AC95E8CD-DCB4-9049-B295-FC2FE9DAD74D}" type="slidenum">
              <a:rPr lang="en-US" smtClean="0"/>
              <a:t>‹#›</a:t>
            </a:fld>
            <a:r>
              <a:rPr lang="en-US"/>
              <a:t>/=</a:t>
            </a:r>
            <a:r>
              <a:rPr lang="en-CA" b="0" i="0" u="none" strike="noStrike">
                <a:solidFill>
                  <a:srgbClr val="001D35"/>
                </a:solidFill>
                <a:effectLst/>
                <a:latin typeface="Courier New" panose="02070309020205020404" pitchFamily="49" charset="0"/>
              </a:rPr>
              <a:t>{SLIDETOTAL}</a:t>
            </a:r>
            <a:endParaRPr lang="en-US"/>
          </a:p>
        </p:txBody>
      </p:sp>
    </p:spTree>
    <p:extLst>
      <p:ext uri="{BB962C8B-B14F-4D97-AF65-F5344CB8AC3E}">
        <p14:creationId xmlns:p14="http://schemas.microsoft.com/office/powerpoint/2010/main" val="200957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4D69-2DF0-C169-FC5E-1EDA504216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F19447-5327-C707-6B22-913863CB6D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67C270-52CC-FA73-82E8-CC693BA7D1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29D36A-15B7-0009-1826-EA49CA4A0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6ECE7A-C350-26FC-75CB-744B8E90B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5D0C8-C107-3891-8142-9EDB8B51717A}"/>
              </a:ext>
            </a:extLst>
          </p:cNvPr>
          <p:cNvSpPr>
            <a:spLocks noGrp="1"/>
          </p:cNvSpPr>
          <p:nvPr>
            <p:ph type="dt" sz="half" idx="10"/>
          </p:nvPr>
        </p:nvSpPr>
        <p:spPr/>
        <p:txBody>
          <a:bodyPr/>
          <a:lstStyle/>
          <a:p>
            <a:fld id="{FFA93F92-4048-9D4F-AC6A-0A641CC33A1F}" type="datetime1">
              <a:rPr lang="en-CA" smtClean="0"/>
              <a:t>2025-03-24</a:t>
            </a:fld>
            <a:endParaRPr lang="en-US"/>
          </a:p>
        </p:txBody>
      </p:sp>
      <p:sp>
        <p:nvSpPr>
          <p:cNvPr id="8" name="Footer Placeholder 7">
            <a:extLst>
              <a:ext uri="{FF2B5EF4-FFF2-40B4-BE49-F238E27FC236}">
                <a16:creationId xmlns:a16="http://schemas.microsoft.com/office/drawing/2014/main" id="{51F246CD-7DD7-CA31-0C49-9594C22A95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670721-313A-6FDA-3A7B-25CAC4AE6EA8}"/>
              </a:ext>
            </a:extLst>
          </p:cNvPr>
          <p:cNvSpPr>
            <a:spLocks noGrp="1"/>
          </p:cNvSpPr>
          <p:nvPr>
            <p:ph type="sldNum" sz="quarter" idx="12"/>
          </p:nvPr>
        </p:nvSpPr>
        <p:spPr/>
        <p:txBody>
          <a:bodyPr/>
          <a:lstStyle/>
          <a:p>
            <a:fld id="{AC95E8CD-DCB4-9049-B295-FC2FE9DAD74D}" type="slidenum">
              <a:rPr lang="en-US" smtClean="0"/>
              <a:t>‹#›</a:t>
            </a:fld>
            <a:endParaRPr lang="en-US"/>
          </a:p>
        </p:txBody>
      </p:sp>
    </p:spTree>
    <p:extLst>
      <p:ext uri="{BB962C8B-B14F-4D97-AF65-F5344CB8AC3E}">
        <p14:creationId xmlns:p14="http://schemas.microsoft.com/office/powerpoint/2010/main" val="3419992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3D14-73CE-C9AC-3766-568DFC36DA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D42C3E-6EB5-A294-2981-93CAB84AE463}"/>
              </a:ext>
            </a:extLst>
          </p:cNvPr>
          <p:cNvSpPr>
            <a:spLocks noGrp="1"/>
          </p:cNvSpPr>
          <p:nvPr>
            <p:ph type="dt" sz="half" idx="10"/>
          </p:nvPr>
        </p:nvSpPr>
        <p:spPr/>
        <p:txBody>
          <a:bodyPr/>
          <a:lstStyle/>
          <a:p>
            <a:fld id="{75DB2360-C0E2-1548-921E-494D39A6C2F0}" type="datetime1">
              <a:rPr lang="en-CA" smtClean="0"/>
              <a:t>2025-03-24</a:t>
            </a:fld>
            <a:endParaRPr lang="en-US"/>
          </a:p>
        </p:txBody>
      </p:sp>
      <p:sp>
        <p:nvSpPr>
          <p:cNvPr id="4" name="Footer Placeholder 3">
            <a:extLst>
              <a:ext uri="{FF2B5EF4-FFF2-40B4-BE49-F238E27FC236}">
                <a16:creationId xmlns:a16="http://schemas.microsoft.com/office/drawing/2014/main" id="{D368E707-FE8D-B8FF-FAE0-06B7B10B96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BA426B-C0DB-6B94-4DDA-927D4BD363B8}"/>
              </a:ext>
            </a:extLst>
          </p:cNvPr>
          <p:cNvSpPr>
            <a:spLocks noGrp="1"/>
          </p:cNvSpPr>
          <p:nvPr>
            <p:ph type="sldNum" sz="quarter" idx="12"/>
          </p:nvPr>
        </p:nvSpPr>
        <p:spPr/>
        <p:txBody>
          <a:bodyPr/>
          <a:lstStyle/>
          <a:p>
            <a:fld id="{AC95E8CD-DCB4-9049-B295-FC2FE9DAD74D}" type="slidenum">
              <a:rPr lang="en-US" smtClean="0"/>
              <a:t>‹#›</a:t>
            </a:fld>
            <a:endParaRPr lang="en-US"/>
          </a:p>
        </p:txBody>
      </p:sp>
    </p:spTree>
    <p:extLst>
      <p:ext uri="{BB962C8B-B14F-4D97-AF65-F5344CB8AC3E}">
        <p14:creationId xmlns:p14="http://schemas.microsoft.com/office/powerpoint/2010/main" val="214113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1A64BC-FF0D-0048-DD7B-9944D0279DE9}"/>
              </a:ext>
            </a:extLst>
          </p:cNvPr>
          <p:cNvSpPr>
            <a:spLocks noGrp="1"/>
          </p:cNvSpPr>
          <p:nvPr>
            <p:ph type="dt" sz="half" idx="10"/>
          </p:nvPr>
        </p:nvSpPr>
        <p:spPr/>
        <p:txBody>
          <a:bodyPr/>
          <a:lstStyle/>
          <a:p>
            <a:fld id="{CA6FE9A8-149D-C548-AA93-54EDA6231C13}" type="datetime1">
              <a:rPr lang="en-CA" smtClean="0"/>
              <a:t>2025-03-24</a:t>
            </a:fld>
            <a:endParaRPr lang="en-US"/>
          </a:p>
        </p:txBody>
      </p:sp>
      <p:sp>
        <p:nvSpPr>
          <p:cNvPr id="3" name="Footer Placeholder 2">
            <a:extLst>
              <a:ext uri="{FF2B5EF4-FFF2-40B4-BE49-F238E27FC236}">
                <a16:creationId xmlns:a16="http://schemas.microsoft.com/office/drawing/2014/main" id="{F2BE556B-6302-950A-2691-645245B0F4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937A4F-69BB-B2C4-C13F-19252E395A86}"/>
              </a:ext>
            </a:extLst>
          </p:cNvPr>
          <p:cNvSpPr>
            <a:spLocks noGrp="1"/>
          </p:cNvSpPr>
          <p:nvPr>
            <p:ph type="sldNum" sz="quarter" idx="12"/>
          </p:nvPr>
        </p:nvSpPr>
        <p:spPr/>
        <p:txBody>
          <a:bodyPr/>
          <a:lstStyle/>
          <a:p>
            <a:fld id="{AC95E8CD-DCB4-9049-B295-FC2FE9DAD74D}" type="slidenum">
              <a:rPr lang="en-US" smtClean="0"/>
              <a:t>‹#›</a:t>
            </a:fld>
            <a:endParaRPr lang="en-US"/>
          </a:p>
        </p:txBody>
      </p:sp>
    </p:spTree>
    <p:extLst>
      <p:ext uri="{BB962C8B-B14F-4D97-AF65-F5344CB8AC3E}">
        <p14:creationId xmlns:p14="http://schemas.microsoft.com/office/powerpoint/2010/main" val="243862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E839-8946-6522-F517-B24D0EF8C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643B5F-DF59-8404-4A44-9115A77B17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71572C-3682-8D88-8265-14A384DEB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59CF03-991A-7064-88F4-76B717F62990}"/>
              </a:ext>
            </a:extLst>
          </p:cNvPr>
          <p:cNvSpPr>
            <a:spLocks noGrp="1"/>
          </p:cNvSpPr>
          <p:nvPr>
            <p:ph type="dt" sz="half" idx="10"/>
          </p:nvPr>
        </p:nvSpPr>
        <p:spPr/>
        <p:txBody>
          <a:bodyPr/>
          <a:lstStyle/>
          <a:p>
            <a:fld id="{0E5951CA-1C39-D345-84CB-BC9F6FE2F2F3}" type="datetime1">
              <a:rPr lang="en-CA" smtClean="0"/>
              <a:t>2025-03-24</a:t>
            </a:fld>
            <a:endParaRPr lang="en-US"/>
          </a:p>
        </p:txBody>
      </p:sp>
      <p:sp>
        <p:nvSpPr>
          <p:cNvPr id="6" name="Footer Placeholder 5">
            <a:extLst>
              <a:ext uri="{FF2B5EF4-FFF2-40B4-BE49-F238E27FC236}">
                <a16:creationId xmlns:a16="http://schemas.microsoft.com/office/drawing/2014/main" id="{6B33DD28-7BD1-3D54-2186-9AAB7777FB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34ABA-373A-BEA4-4312-E4339FF1BA39}"/>
              </a:ext>
            </a:extLst>
          </p:cNvPr>
          <p:cNvSpPr>
            <a:spLocks noGrp="1"/>
          </p:cNvSpPr>
          <p:nvPr>
            <p:ph type="sldNum" sz="quarter" idx="12"/>
          </p:nvPr>
        </p:nvSpPr>
        <p:spPr/>
        <p:txBody>
          <a:bodyPr/>
          <a:lstStyle/>
          <a:p>
            <a:fld id="{AC95E8CD-DCB4-9049-B295-FC2FE9DAD74D}" type="slidenum">
              <a:rPr lang="en-US" smtClean="0"/>
              <a:t>‹#›</a:t>
            </a:fld>
            <a:endParaRPr lang="en-US"/>
          </a:p>
        </p:txBody>
      </p:sp>
    </p:spTree>
    <p:extLst>
      <p:ext uri="{BB962C8B-B14F-4D97-AF65-F5344CB8AC3E}">
        <p14:creationId xmlns:p14="http://schemas.microsoft.com/office/powerpoint/2010/main" val="2642232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E284-848B-A940-E573-AC8447662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83D704-63D2-9CE3-9C8F-1B7C45B694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AAB0E6-5EC3-83EC-6A84-324C3EAFB0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3D0493-1204-EECB-0086-4924908D60D9}"/>
              </a:ext>
            </a:extLst>
          </p:cNvPr>
          <p:cNvSpPr>
            <a:spLocks noGrp="1"/>
          </p:cNvSpPr>
          <p:nvPr>
            <p:ph type="dt" sz="half" idx="10"/>
          </p:nvPr>
        </p:nvSpPr>
        <p:spPr/>
        <p:txBody>
          <a:bodyPr/>
          <a:lstStyle/>
          <a:p>
            <a:fld id="{7A4EE118-1D91-D840-AB13-E36CE76F57E4}" type="datetime1">
              <a:rPr lang="en-CA" smtClean="0"/>
              <a:t>2025-03-24</a:t>
            </a:fld>
            <a:endParaRPr lang="en-US"/>
          </a:p>
        </p:txBody>
      </p:sp>
      <p:sp>
        <p:nvSpPr>
          <p:cNvPr id="6" name="Footer Placeholder 5">
            <a:extLst>
              <a:ext uri="{FF2B5EF4-FFF2-40B4-BE49-F238E27FC236}">
                <a16:creationId xmlns:a16="http://schemas.microsoft.com/office/drawing/2014/main" id="{0D9959CC-FC04-FD1F-6150-71839D7F6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B32B9D-DFC2-BE1C-A74B-39F174BA3318}"/>
              </a:ext>
            </a:extLst>
          </p:cNvPr>
          <p:cNvSpPr>
            <a:spLocks noGrp="1"/>
          </p:cNvSpPr>
          <p:nvPr>
            <p:ph type="sldNum" sz="quarter" idx="12"/>
          </p:nvPr>
        </p:nvSpPr>
        <p:spPr/>
        <p:txBody>
          <a:bodyPr/>
          <a:lstStyle/>
          <a:p>
            <a:fld id="{AC95E8CD-DCB4-9049-B295-FC2FE9DAD74D}" type="slidenum">
              <a:rPr lang="en-US" smtClean="0"/>
              <a:t>‹#›</a:t>
            </a:fld>
            <a:endParaRPr lang="en-US"/>
          </a:p>
        </p:txBody>
      </p:sp>
    </p:spTree>
    <p:extLst>
      <p:ext uri="{BB962C8B-B14F-4D97-AF65-F5344CB8AC3E}">
        <p14:creationId xmlns:p14="http://schemas.microsoft.com/office/powerpoint/2010/main" val="149240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7C4393-2DE0-DA44-0C16-263B1924A5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2603AE-815B-B03E-9D23-F3299871C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EBA58-E8E0-2A09-CC55-FCAAFBACA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6E4F5D-0DB4-3A42-A9D6-C3A3887A8B11}" type="datetime1">
              <a:rPr lang="en-CA" smtClean="0"/>
              <a:t>2025-03-24</a:t>
            </a:fld>
            <a:endParaRPr lang="en-US"/>
          </a:p>
        </p:txBody>
      </p:sp>
      <p:sp>
        <p:nvSpPr>
          <p:cNvPr id="5" name="Footer Placeholder 4">
            <a:extLst>
              <a:ext uri="{FF2B5EF4-FFF2-40B4-BE49-F238E27FC236}">
                <a16:creationId xmlns:a16="http://schemas.microsoft.com/office/drawing/2014/main" id="{47D781F6-C97C-8EF3-3986-3C27592C8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700832-DE91-2430-9838-14AFB5DBE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95E8CD-DCB4-9049-B295-FC2FE9DAD74D}" type="slidenum">
              <a:rPr lang="en-US" smtClean="0"/>
              <a:pPr/>
              <a:t>‹#›</a:t>
            </a:fld>
            <a:r>
              <a:rPr lang="en-US"/>
              <a:t>/=</a:t>
            </a:r>
            <a:r>
              <a:rPr lang="en-CA">
                <a:solidFill>
                  <a:srgbClr val="001D35"/>
                </a:solidFill>
                <a:latin typeface="Courier New" panose="02070309020205020404" pitchFamily="49" charset="0"/>
              </a:rPr>
              <a:t>{SLIDETOTAL}</a:t>
            </a:r>
            <a:endParaRPr lang="en-US"/>
          </a:p>
          <a:p>
            <a:endParaRPr lang="en-US"/>
          </a:p>
        </p:txBody>
      </p:sp>
    </p:spTree>
    <p:extLst>
      <p:ext uri="{BB962C8B-B14F-4D97-AF65-F5344CB8AC3E}">
        <p14:creationId xmlns:p14="http://schemas.microsoft.com/office/powerpoint/2010/main" val="119225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40">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 person driving a go kart&#10;&#10;AI-generated content may be incorrect.">
            <a:extLst>
              <a:ext uri="{FF2B5EF4-FFF2-40B4-BE49-F238E27FC236}">
                <a16:creationId xmlns:a16="http://schemas.microsoft.com/office/drawing/2014/main" id="{B0ABCE53-F12D-291D-1846-E8FF712A8B9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t="7802" b="7802"/>
          <a:stretch/>
        </p:blipFill>
        <p:spPr bwMode="auto">
          <a:xfrm>
            <a:off x="20" y="1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9BEDCC-078D-E026-D96B-107A841529F2}"/>
              </a:ext>
            </a:extLst>
          </p:cNvPr>
          <p:cNvSpPr>
            <a:spLocks noGrp="1"/>
          </p:cNvSpPr>
          <p:nvPr>
            <p:ph type="ctrTitle"/>
          </p:nvPr>
        </p:nvSpPr>
        <p:spPr>
          <a:xfrm>
            <a:off x="1527048" y="1124712"/>
            <a:ext cx="9144000" cy="3063240"/>
          </a:xfrm>
        </p:spPr>
        <p:txBody>
          <a:bodyPr>
            <a:normAutofit/>
          </a:bodyPr>
          <a:lstStyle/>
          <a:p>
            <a:r>
              <a:rPr lang="en-US" sz="6600" dirty="0">
                <a:solidFill>
                  <a:schemeClr val="bg1"/>
                </a:solidFill>
                <a:latin typeface="Arial" panose="020B0604020202020204" pitchFamily="34" charset="0"/>
                <a:cs typeface="Arial" panose="020B0604020202020204" pitchFamily="34" charset="0"/>
              </a:rPr>
              <a:t>CVT – Simulator</a:t>
            </a:r>
          </a:p>
        </p:txBody>
      </p:sp>
      <p:sp>
        <p:nvSpPr>
          <p:cNvPr id="3" name="Subtitle 2">
            <a:extLst>
              <a:ext uri="{FF2B5EF4-FFF2-40B4-BE49-F238E27FC236}">
                <a16:creationId xmlns:a16="http://schemas.microsoft.com/office/drawing/2014/main" id="{887DACC4-C8F0-D957-4B07-539AD216E3C6}"/>
              </a:ext>
            </a:extLst>
          </p:cNvPr>
          <p:cNvSpPr>
            <a:spLocks noGrp="1"/>
          </p:cNvSpPr>
          <p:nvPr>
            <p:ph type="subTitle" idx="1"/>
          </p:nvPr>
        </p:nvSpPr>
        <p:spPr>
          <a:xfrm>
            <a:off x="1527048" y="4599432"/>
            <a:ext cx="9144000" cy="1227520"/>
          </a:xfrm>
        </p:spPr>
        <p:txBody>
          <a:bodyPr>
            <a:normAutofit/>
          </a:bodyPr>
          <a:lstStyle/>
          <a:p>
            <a:r>
              <a:rPr lang="en-US" dirty="0">
                <a:solidFill>
                  <a:schemeClr val="bg1"/>
                </a:solidFill>
              </a:rPr>
              <a:t>Team 17 – Baja Dynamics</a:t>
            </a:r>
          </a:p>
        </p:txBody>
      </p:sp>
      <p:sp>
        <p:nvSpPr>
          <p:cNvPr id="1042"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text on a black background&#10;&#10;AI-generated content may be incorrect.">
            <a:extLst>
              <a:ext uri="{FF2B5EF4-FFF2-40B4-BE49-F238E27FC236}">
                <a16:creationId xmlns:a16="http://schemas.microsoft.com/office/drawing/2014/main" id="{E07EF7F3-16E0-C440-51D2-B0EE0B4C75C9}"/>
              </a:ext>
            </a:extLst>
          </p:cNvPr>
          <p:cNvPicPr>
            <a:picLocks noChangeAspect="1"/>
          </p:cNvPicPr>
          <p:nvPr/>
        </p:nvPicPr>
        <p:blipFill>
          <a:blip r:embed="rId4"/>
          <a:stretch>
            <a:fillRect/>
          </a:stretch>
        </p:blipFill>
        <p:spPr>
          <a:xfrm>
            <a:off x="8852647" y="720953"/>
            <a:ext cx="2743200" cy="1587500"/>
          </a:xfrm>
          <a:prstGeom prst="rect">
            <a:avLst/>
          </a:prstGeom>
        </p:spPr>
      </p:pic>
    </p:spTree>
    <p:extLst>
      <p:ext uri="{BB962C8B-B14F-4D97-AF65-F5344CB8AC3E}">
        <p14:creationId xmlns:p14="http://schemas.microsoft.com/office/powerpoint/2010/main" val="1743860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95B95-A35E-04B9-70D3-510480237EDA}"/>
              </a:ext>
            </a:extLst>
          </p:cNvPr>
          <p:cNvSpPr>
            <a:spLocks noGrp="1"/>
          </p:cNvSpPr>
          <p:nvPr>
            <p:ph type="title"/>
          </p:nvPr>
        </p:nvSpPr>
        <p:spPr>
          <a:xfrm>
            <a:off x="838200" y="365125"/>
            <a:ext cx="10515600" cy="1325563"/>
          </a:xfrm>
        </p:spPr>
        <p:txBody>
          <a:bodyPr>
            <a:normAutofit/>
          </a:bodyPr>
          <a:lstStyle/>
          <a:p>
            <a:r>
              <a:rPr lang="en-US" sz="5400"/>
              <a:t>Next steps and future features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181F0E-3748-7D42-FA77-4EB62FC05EC4}"/>
              </a:ext>
            </a:extLst>
          </p:cNvPr>
          <p:cNvSpPr>
            <a:spLocks noGrp="1"/>
          </p:cNvSpPr>
          <p:nvPr>
            <p:ph idx="1"/>
          </p:nvPr>
        </p:nvSpPr>
        <p:spPr>
          <a:xfrm>
            <a:off x="828040" y="1716024"/>
            <a:ext cx="10515600" cy="4251960"/>
          </a:xfrm>
        </p:spPr>
        <p:txBody>
          <a:bodyPr vert="horz" lIns="91440" tIns="45720" rIns="91440" bIns="45720" rtlCol="0" anchor="t">
            <a:noAutofit/>
          </a:bodyPr>
          <a:lstStyle/>
          <a:p>
            <a:pPr marL="0" indent="0">
              <a:buNone/>
            </a:pPr>
            <a:r>
              <a:rPr lang="en-CA" sz="2000" dirty="0"/>
              <a:t>Removing Key Assumptions</a:t>
            </a:r>
            <a:endParaRPr lang="en-US" sz="2000" dirty="0"/>
          </a:p>
          <a:p>
            <a:r>
              <a:rPr lang="en-CA" sz="1800"/>
              <a:t>No Belt Slippage</a:t>
            </a:r>
          </a:p>
          <a:p>
            <a:pPr lvl="1">
              <a:buFont typeface="Courier New" panose="020B0604020202020204" pitchFamily="34" charset="0"/>
              <a:buChar char="o"/>
            </a:pPr>
            <a:r>
              <a:rPr lang="en-CA" sz="1600" dirty="0"/>
              <a:t>System overpredicts torque transfer and grip reliability.</a:t>
            </a:r>
          </a:p>
          <a:p>
            <a:pPr lvl="1">
              <a:buFont typeface="Courier New" panose="020B0604020202020204" pitchFamily="34" charset="0"/>
              <a:buChar char="o"/>
            </a:pPr>
            <a:r>
              <a:rPr lang="en-CA" sz="1600" i="1" dirty="0"/>
              <a:t>Future fix: simulate slippage based on friction.</a:t>
            </a:r>
            <a:endParaRPr lang="en-CA" sz="1600" dirty="0"/>
          </a:p>
          <a:p>
            <a:r>
              <a:rPr lang="en-CA" sz="1800"/>
              <a:t>No friction on non-critical components</a:t>
            </a:r>
          </a:p>
          <a:p>
            <a:pPr lvl="1">
              <a:buFont typeface="Courier New" panose="020B0604020202020204" pitchFamily="34" charset="0"/>
              <a:buChar char="o"/>
            </a:pPr>
            <a:r>
              <a:rPr lang="en-CA" sz="1600"/>
              <a:t>Results in inaccuracies through various resistive / dampening forces when shifting. Further also easy to quantify</a:t>
            </a:r>
          </a:p>
          <a:p>
            <a:pPr marL="0" indent="0">
              <a:buNone/>
            </a:pPr>
            <a:r>
              <a:rPr lang="en-CA" sz="2000"/>
              <a:t>Dynamic loading scenarios</a:t>
            </a:r>
          </a:p>
          <a:p>
            <a:r>
              <a:rPr lang="en-CA" sz="1800"/>
              <a:t>Incorporating more dynamic slopes (e.g. flat then hill) rather than only a single angle allows us to simulate </a:t>
            </a:r>
            <a:r>
              <a:rPr lang="en-CA" sz="1800" err="1"/>
              <a:t>backshifting</a:t>
            </a:r>
            <a:r>
              <a:rPr lang="en-CA" sz="1800"/>
              <a:t>, another integral behaviour of the CVT</a:t>
            </a:r>
          </a:p>
          <a:p>
            <a:pPr marL="0" indent="0">
              <a:buNone/>
            </a:pPr>
            <a:r>
              <a:rPr lang="en-CA" sz="2000" dirty="0"/>
              <a:t>UI Improvements</a:t>
            </a:r>
            <a:endParaRPr lang="en-CA" sz="1800"/>
          </a:p>
          <a:p>
            <a:r>
              <a:rPr lang="en-CA" sz="1800"/>
              <a:t>Feedback through usability testing</a:t>
            </a:r>
          </a:p>
          <a:p>
            <a:endParaRPr lang="en-US" sz="1800" dirty="0"/>
          </a:p>
        </p:txBody>
      </p:sp>
      <p:sp>
        <p:nvSpPr>
          <p:cNvPr id="4" name="Slide Number Placeholder 3">
            <a:extLst>
              <a:ext uri="{FF2B5EF4-FFF2-40B4-BE49-F238E27FC236}">
                <a16:creationId xmlns:a16="http://schemas.microsoft.com/office/drawing/2014/main" id="{61AAE115-E60C-7F5F-F043-BC189F17321A}"/>
              </a:ext>
            </a:extLst>
          </p:cNvPr>
          <p:cNvSpPr>
            <a:spLocks noGrp="1"/>
          </p:cNvSpPr>
          <p:nvPr>
            <p:ph type="sldNum" sz="quarter" idx="12"/>
          </p:nvPr>
        </p:nvSpPr>
        <p:spPr>
          <a:xfrm>
            <a:off x="8610600" y="6356350"/>
            <a:ext cx="2743200" cy="365125"/>
          </a:xfrm>
        </p:spPr>
        <p:txBody>
          <a:bodyPr>
            <a:normAutofit/>
          </a:bodyPr>
          <a:lstStyle/>
          <a:p>
            <a:pPr>
              <a:spcAft>
                <a:spcPts val="600"/>
              </a:spcAft>
            </a:pPr>
            <a:r>
              <a:rPr lang="en-US" dirty="0"/>
              <a:t>9/10</a:t>
            </a:r>
          </a:p>
        </p:txBody>
      </p:sp>
      <p:pic>
        <p:nvPicPr>
          <p:cNvPr id="6" name="Content Placeholder 4" descr="A black and white logo&#10;&#10;AI-generated content may be incorrect.">
            <a:extLst>
              <a:ext uri="{FF2B5EF4-FFF2-40B4-BE49-F238E27FC236}">
                <a16:creationId xmlns:a16="http://schemas.microsoft.com/office/drawing/2014/main" id="{6A50C5E2-EBA2-98D8-233F-D88978FB8B71}"/>
              </a:ext>
            </a:extLst>
          </p:cNvPr>
          <p:cNvPicPr>
            <a:picLocks noChangeAspect="1"/>
          </p:cNvPicPr>
          <p:nvPr/>
        </p:nvPicPr>
        <p:blipFill>
          <a:blip r:embed="rId3"/>
          <a:stretch>
            <a:fillRect/>
          </a:stretch>
        </p:blipFill>
        <p:spPr>
          <a:xfrm>
            <a:off x="9919748" y="25015"/>
            <a:ext cx="2494294" cy="1440123"/>
          </a:xfrm>
          <a:prstGeom prst="rect">
            <a:avLst/>
          </a:prstGeom>
        </p:spPr>
      </p:pic>
    </p:spTree>
    <p:extLst>
      <p:ext uri="{BB962C8B-B14F-4D97-AF65-F5344CB8AC3E}">
        <p14:creationId xmlns:p14="http://schemas.microsoft.com/office/powerpoint/2010/main" val="266178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driving a buggy&#10;&#10;AI-generated content may be incorrect.">
            <a:extLst>
              <a:ext uri="{FF2B5EF4-FFF2-40B4-BE49-F238E27FC236}">
                <a16:creationId xmlns:a16="http://schemas.microsoft.com/office/drawing/2014/main" id="{F6411864-557B-32E2-123B-69AA4DFFF48F}"/>
              </a:ext>
            </a:extLst>
          </p:cNvPr>
          <p:cNvPicPr>
            <a:picLocks noChangeAspect="1"/>
          </p:cNvPicPr>
          <p:nvPr/>
        </p:nvPicPr>
        <p:blipFill>
          <a:blip r:embed="rId2"/>
          <a:srcRect b="1496"/>
          <a:stretch/>
        </p:blipFill>
        <p:spPr>
          <a:xfrm>
            <a:off x="0" y="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A3860-9839-D868-53E0-50E2B798C4F7}"/>
              </a:ext>
            </a:extLst>
          </p:cNvPr>
          <p:cNvSpPr>
            <a:spLocks noGrp="1"/>
          </p:cNvSpPr>
          <p:nvPr>
            <p:ph type="title"/>
          </p:nvPr>
        </p:nvSpPr>
        <p:spPr>
          <a:xfrm>
            <a:off x="7531610" y="365125"/>
            <a:ext cx="3822189" cy="1899912"/>
          </a:xfrm>
        </p:spPr>
        <p:txBody>
          <a:bodyPr>
            <a:normAutofit/>
          </a:bodyPr>
          <a:lstStyle/>
          <a:p>
            <a:r>
              <a:rPr lang="en-US" sz="4000"/>
              <a:t>Thanks for Listening!</a:t>
            </a:r>
          </a:p>
        </p:txBody>
      </p:sp>
      <p:sp>
        <p:nvSpPr>
          <p:cNvPr id="9" name="Content Placeholder 8">
            <a:extLst>
              <a:ext uri="{FF2B5EF4-FFF2-40B4-BE49-F238E27FC236}">
                <a16:creationId xmlns:a16="http://schemas.microsoft.com/office/drawing/2014/main" id="{03BBC470-9596-8DBB-FCFD-3B119A8B3A3A}"/>
              </a:ext>
            </a:extLst>
          </p:cNvPr>
          <p:cNvSpPr>
            <a:spLocks noGrp="1"/>
          </p:cNvSpPr>
          <p:nvPr>
            <p:ph idx="1"/>
          </p:nvPr>
        </p:nvSpPr>
        <p:spPr>
          <a:xfrm>
            <a:off x="7531610" y="2434201"/>
            <a:ext cx="3822189" cy="3742762"/>
          </a:xfrm>
        </p:spPr>
        <p:txBody>
          <a:bodyPr>
            <a:normAutofit/>
          </a:bodyPr>
          <a:lstStyle/>
          <a:p>
            <a:pPr marL="0" indent="0">
              <a:buNone/>
            </a:pPr>
            <a:r>
              <a:rPr lang="en-US" sz="2000"/>
              <a:t>CVT-Simulator - Team17</a:t>
            </a:r>
          </a:p>
        </p:txBody>
      </p:sp>
      <p:sp>
        <p:nvSpPr>
          <p:cNvPr id="4" name="Slide Number Placeholder 3">
            <a:extLst>
              <a:ext uri="{FF2B5EF4-FFF2-40B4-BE49-F238E27FC236}">
                <a16:creationId xmlns:a16="http://schemas.microsoft.com/office/drawing/2014/main" id="{F9BF4546-812C-1B17-07C6-70DF2D185220}"/>
              </a:ext>
            </a:extLst>
          </p:cNvPr>
          <p:cNvSpPr>
            <a:spLocks noGrp="1"/>
          </p:cNvSpPr>
          <p:nvPr>
            <p:ph type="sldNum" sz="quarter" idx="12"/>
          </p:nvPr>
        </p:nvSpPr>
        <p:spPr>
          <a:xfrm>
            <a:off x="8610600" y="6356350"/>
            <a:ext cx="2743200" cy="365125"/>
          </a:xfrm>
        </p:spPr>
        <p:txBody>
          <a:bodyPr>
            <a:normAutofit/>
          </a:bodyPr>
          <a:lstStyle/>
          <a:p>
            <a:pPr>
              <a:spcAft>
                <a:spcPts val="600"/>
              </a:spcAft>
            </a:pPr>
            <a:r>
              <a:rPr lang="en-US" dirty="0"/>
              <a:t>10/10</a:t>
            </a:r>
          </a:p>
        </p:txBody>
      </p:sp>
    </p:spTree>
    <p:extLst>
      <p:ext uri="{BB962C8B-B14F-4D97-AF65-F5344CB8AC3E}">
        <p14:creationId xmlns:p14="http://schemas.microsoft.com/office/powerpoint/2010/main" val="411921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63" name="Rectangle 2062">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8" name="Picture 10" descr="Cameron Dunn - Hamilton, Ontario, Canada | Professional Profile | LinkedIn">
            <a:extLst>
              <a:ext uri="{FF2B5EF4-FFF2-40B4-BE49-F238E27FC236}">
                <a16:creationId xmlns:a16="http://schemas.microsoft.com/office/drawing/2014/main" id="{14AB008E-19EF-E9CD-D181-FD29F2EA4D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552" y="535790"/>
            <a:ext cx="2596212" cy="2596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5D47334-4D39-033C-3605-CB0C3C155CBF}"/>
              </a:ext>
            </a:extLst>
          </p:cNvPr>
          <p:cNvPicPr>
            <a:picLocks noChangeAspect="1"/>
          </p:cNvPicPr>
          <p:nvPr/>
        </p:nvPicPr>
        <p:blipFill>
          <a:blip r:embed="rId3"/>
          <a:srcRect t="18516" r="14686" b="1"/>
          <a:stretch/>
        </p:blipFill>
        <p:spPr>
          <a:xfrm>
            <a:off x="3334455" y="585882"/>
            <a:ext cx="2613376" cy="2496025"/>
          </a:xfrm>
          <a:prstGeom prst="rect">
            <a:avLst/>
          </a:prstGeom>
        </p:spPr>
      </p:pic>
      <p:pic>
        <p:nvPicPr>
          <p:cNvPr id="2054" name="Picture 6" descr="Travis Wing - Wainfleet, Ontario, Canada | Professional ...">
            <a:extLst>
              <a:ext uri="{FF2B5EF4-FFF2-40B4-BE49-F238E27FC236}">
                <a16:creationId xmlns:a16="http://schemas.microsoft.com/office/drawing/2014/main" id="{73FE8F06-FF24-7B23-18C7-C4079B53632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9987" y="539304"/>
            <a:ext cx="2589181" cy="258918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descr="A black and white logo&#10;&#10;AI-generated content may be incorrect.">
            <a:extLst>
              <a:ext uri="{FF2B5EF4-FFF2-40B4-BE49-F238E27FC236}">
                <a16:creationId xmlns:a16="http://schemas.microsoft.com/office/drawing/2014/main" id="{E21FDBDC-E51C-5231-5DB4-C9BA3CDC1C7E}"/>
              </a:ext>
            </a:extLst>
          </p:cNvPr>
          <p:cNvPicPr>
            <a:picLocks noChangeAspect="1"/>
          </p:cNvPicPr>
          <p:nvPr/>
        </p:nvPicPr>
        <p:blipFill>
          <a:blip r:embed="rId5"/>
          <a:stretch>
            <a:fillRect/>
          </a:stretch>
        </p:blipFill>
        <p:spPr>
          <a:xfrm>
            <a:off x="655659" y="3429000"/>
            <a:ext cx="5067966" cy="2926078"/>
          </a:xfrm>
          <a:prstGeom prst="rect">
            <a:avLst/>
          </a:prstGeom>
        </p:spPr>
      </p:pic>
      <p:sp>
        <p:nvSpPr>
          <p:cNvPr id="2065" name="Rectangle 2064">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6D2204-DA59-4839-B134-6181EEB1CD6A}"/>
              </a:ext>
            </a:extLst>
          </p:cNvPr>
          <p:cNvSpPr>
            <a:spLocks noGrp="1"/>
          </p:cNvSpPr>
          <p:nvPr>
            <p:ph type="title"/>
          </p:nvPr>
        </p:nvSpPr>
        <p:spPr>
          <a:xfrm>
            <a:off x="6491653" y="3799272"/>
            <a:ext cx="5193748" cy="637124"/>
          </a:xfrm>
        </p:spPr>
        <p:txBody>
          <a:bodyPr>
            <a:normAutofit/>
          </a:bodyPr>
          <a:lstStyle/>
          <a:p>
            <a:r>
              <a:rPr lang="en-US" sz="3200">
                <a:solidFill>
                  <a:srgbClr val="FFFFFF"/>
                </a:solidFill>
              </a:rPr>
              <a:t>Team Members</a:t>
            </a:r>
          </a:p>
        </p:txBody>
      </p:sp>
      <p:sp>
        <p:nvSpPr>
          <p:cNvPr id="3" name="Content Placeholder 2">
            <a:extLst>
              <a:ext uri="{FF2B5EF4-FFF2-40B4-BE49-F238E27FC236}">
                <a16:creationId xmlns:a16="http://schemas.microsoft.com/office/drawing/2014/main" id="{E628D8D6-27CA-39EE-921E-D45F4E2E7E4A}"/>
              </a:ext>
            </a:extLst>
          </p:cNvPr>
          <p:cNvSpPr>
            <a:spLocks noGrp="1"/>
          </p:cNvSpPr>
          <p:nvPr>
            <p:ph idx="1"/>
          </p:nvPr>
        </p:nvSpPr>
        <p:spPr>
          <a:xfrm>
            <a:off x="6479648" y="4510585"/>
            <a:ext cx="5366610" cy="1758732"/>
          </a:xfrm>
        </p:spPr>
        <p:txBody>
          <a:bodyPr>
            <a:normAutofit/>
          </a:bodyPr>
          <a:lstStyle/>
          <a:p>
            <a:r>
              <a:rPr lang="en-US" sz="1500">
                <a:solidFill>
                  <a:srgbClr val="FFFFFF"/>
                </a:solidFill>
              </a:rPr>
              <a:t>Grace McKenna </a:t>
            </a:r>
          </a:p>
          <a:p>
            <a:r>
              <a:rPr lang="en-US" sz="1500">
                <a:solidFill>
                  <a:srgbClr val="FFFFFF"/>
                </a:solidFill>
              </a:rPr>
              <a:t>Travis Wing</a:t>
            </a:r>
          </a:p>
          <a:p>
            <a:r>
              <a:rPr lang="en-US" sz="1500">
                <a:solidFill>
                  <a:srgbClr val="FFFFFF"/>
                </a:solidFill>
              </a:rPr>
              <a:t>Cam Dunn</a:t>
            </a:r>
          </a:p>
          <a:p>
            <a:r>
              <a:rPr lang="en-US" sz="1500">
                <a:solidFill>
                  <a:srgbClr val="FFFFFF"/>
                </a:solidFill>
              </a:rPr>
              <a:t>Kai Arseneau</a:t>
            </a:r>
          </a:p>
          <a:p>
            <a:r>
              <a:rPr lang="en-US" sz="1500">
                <a:solidFill>
                  <a:srgbClr val="FFFFFF"/>
                </a:solidFill>
              </a:rPr>
              <a:t>Our Supervisor: Dr. Spencer Smith</a:t>
            </a:r>
          </a:p>
          <a:p>
            <a:endParaRPr lang="en-US" sz="1500">
              <a:solidFill>
                <a:srgbClr val="FFFFFF"/>
              </a:solidFill>
            </a:endParaRPr>
          </a:p>
          <a:p>
            <a:pPr marL="0" indent="0">
              <a:buNone/>
            </a:pPr>
            <a:endParaRPr lang="en-US" sz="1500">
              <a:solidFill>
                <a:srgbClr val="FFFFFF"/>
              </a:solidFill>
            </a:endParaRPr>
          </a:p>
          <a:p>
            <a:endParaRPr lang="en-US" sz="1500">
              <a:solidFill>
                <a:srgbClr val="FFFFFF"/>
              </a:solidFill>
            </a:endParaRPr>
          </a:p>
        </p:txBody>
      </p:sp>
      <p:sp>
        <p:nvSpPr>
          <p:cNvPr id="8" name="Slide Number Placeholder 7">
            <a:extLst>
              <a:ext uri="{FF2B5EF4-FFF2-40B4-BE49-F238E27FC236}">
                <a16:creationId xmlns:a16="http://schemas.microsoft.com/office/drawing/2014/main" id="{9DD129CD-BE75-6756-F3D1-64A498C90B67}"/>
              </a:ext>
            </a:extLst>
          </p:cNvPr>
          <p:cNvSpPr>
            <a:spLocks noGrp="1"/>
          </p:cNvSpPr>
          <p:nvPr>
            <p:ph type="sldNum" sz="quarter" idx="12"/>
          </p:nvPr>
        </p:nvSpPr>
        <p:spPr/>
        <p:txBody>
          <a:bodyPr/>
          <a:lstStyle/>
          <a:p>
            <a:r>
              <a:rPr lang="en-US" dirty="0"/>
              <a:t>1/10</a:t>
            </a:r>
          </a:p>
        </p:txBody>
      </p:sp>
      <p:pic>
        <p:nvPicPr>
          <p:cNvPr id="5" name="Picture 4" descr="A person in a suit and tie holding up his middle finger&#10;&#10;AI-generated content may be incorrect.">
            <a:extLst>
              <a:ext uri="{FF2B5EF4-FFF2-40B4-BE49-F238E27FC236}">
                <a16:creationId xmlns:a16="http://schemas.microsoft.com/office/drawing/2014/main" id="{CB5B9765-0613-F634-F58B-2CB5FD04C85E}"/>
              </a:ext>
            </a:extLst>
          </p:cNvPr>
          <p:cNvPicPr>
            <a:picLocks noChangeAspect="1"/>
          </p:cNvPicPr>
          <p:nvPr/>
        </p:nvPicPr>
        <p:blipFill>
          <a:blip r:embed="rId6"/>
          <a:srcRect l="529" t="486" r="3540" b="27889"/>
          <a:stretch/>
        </p:blipFill>
        <p:spPr>
          <a:xfrm>
            <a:off x="9163925" y="545580"/>
            <a:ext cx="2578232" cy="2565175"/>
          </a:xfrm>
          <a:prstGeom prst="rect">
            <a:avLst/>
          </a:prstGeom>
        </p:spPr>
      </p:pic>
    </p:spTree>
    <p:extLst>
      <p:ext uri="{BB962C8B-B14F-4D97-AF65-F5344CB8AC3E}">
        <p14:creationId xmlns:p14="http://schemas.microsoft.com/office/powerpoint/2010/main" val="29420109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95A1-E835-B759-6840-F81AAA0D3B4C}"/>
              </a:ext>
            </a:extLst>
          </p:cNvPr>
          <p:cNvSpPr>
            <a:spLocks noGrp="1"/>
          </p:cNvSpPr>
          <p:nvPr>
            <p:ph type="title"/>
          </p:nvPr>
        </p:nvSpPr>
        <p:spPr/>
        <p:txBody>
          <a:bodyPr/>
          <a:lstStyle/>
          <a:p>
            <a:r>
              <a:rPr lang="en-US"/>
              <a:t>Roadmap</a:t>
            </a:r>
          </a:p>
        </p:txBody>
      </p:sp>
      <p:graphicFrame>
        <p:nvGraphicFramePr>
          <p:cNvPr id="13" name="Content Placeholder 2">
            <a:extLst>
              <a:ext uri="{FF2B5EF4-FFF2-40B4-BE49-F238E27FC236}">
                <a16:creationId xmlns:a16="http://schemas.microsoft.com/office/drawing/2014/main" id="{104C3D8C-8623-C229-620F-7FF77FF06ADD}"/>
              </a:ext>
            </a:extLst>
          </p:cNvPr>
          <p:cNvGraphicFramePr>
            <a:graphicFrameLocks noGrp="1"/>
          </p:cNvGraphicFramePr>
          <p:nvPr>
            <p:ph idx="1"/>
            <p:extLst>
              <p:ext uri="{D42A27DB-BD31-4B8C-83A1-F6EECF244321}">
                <p14:modId xmlns:p14="http://schemas.microsoft.com/office/powerpoint/2010/main" val="39368005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725E0CA-0ADF-AE41-3FA4-FB511BB7399D}"/>
              </a:ext>
            </a:extLst>
          </p:cNvPr>
          <p:cNvSpPr>
            <a:spLocks noGrp="1"/>
          </p:cNvSpPr>
          <p:nvPr>
            <p:ph type="sldNum" sz="quarter" idx="12"/>
          </p:nvPr>
        </p:nvSpPr>
        <p:spPr/>
        <p:txBody>
          <a:bodyPr/>
          <a:lstStyle/>
          <a:p>
            <a:r>
              <a:rPr lang="en-US" dirty="0"/>
              <a:t>2/10</a:t>
            </a:r>
          </a:p>
        </p:txBody>
      </p:sp>
      <p:pic>
        <p:nvPicPr>
          <p:cNvPr id="5" name="Content Placeholder 4" descr="A black and white logo&#10;&#10;AI-generated content may be incorrect.">
            <a:extLst>
              <a:ext uri="{FF2B5EF4-FFF2-40B4-BE49-F238E27FC236}">
                <a16:creationId xmlns:a16="http://schemas.microsoft.com/office/drawing/2014/main" id="{D8290FC2-B6B4-5DAF-F0AC-FB1A3CD87420}"/>
              </a:ext>
            </a:extLst>
          </p:cNvPr>
          <p:cNvPicPr>
            <a:picLocks noChangeAspect="1"/>
          </p:cNvPicPr>
          <p:nvPr/>
        </p:nvPicPr>
        <p:blipFill>
          <a:blip r:embed="rId7"/>
          <a:stretch>
            <a:fillRect/>
          </a:stretch>
        </p:blipFill>
        <p:spPr>
          <a:xfrm>
            <a:off x="9614948" y="39906"/>
            <a:ext cx="2494294" cy="1440123"/>
          </a:xfrm>
          <a:prstGeom prst="rect">
            <a:avLst/>
          </a:prstGeom>
        </p:spPr>
      </p:pic>
    </p:spTree>
    <p:extLst>
      <p:ext uri="{BB962C8B-B14F-4D97-AF65-F5344CB8AC3E}">
        <p14:creationId xmlns:p14="http://schemas.microsoft.com/office/powerpoint/2010/main" val="129477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31D90-E869-782E-B18C-03B3F49C3BB6}"/>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dirty="0"/>
              <a:t>Current Problem</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FD58E8EC-6188-9A8D-F82C-33D2DBF88A97}"/>
              </a:ext>
            </a:extLst>
          </p:cNvPr>
          <p:cNvSpPr>
            <a:spLocks noGrp="1"/>
          </p:cNvSpPr>
          <p:nvPr>
            <p:ph idx="1"/>
          </p:nvPr>
        </p:nvSpPr>
        <p:spPr>
          <a:xfrm>
            <a:off x="455664" y="2563853"/>
            <a:ext cx="7901876" cy="3520397"/>
          </a:xfrm>
        </p:spPr>
        <p:txBody>
          <a:bodyPr vert="horz" lIns="91440" tIns="45720" rIns="91440" bIns="45720" rtlCol="0" anchor="t">
            <a:normAutofit/>
          </a:bodyPr>
          <a:lstStyle/>
          <a:p>
            <a:r>
              <a:rPr lang="en-US" sz="2200" b="1" dirty="0">
                <a:ea typeface="+mn-lt"/>
                <a:cs typeface="+mn-lt"/>
              </a:rPr>
              <a:t>CVT is the Core of the Powertrain</a:t>
            </a:r>
            <a:endParaRPr lang="en-US" dirty="0"/>
          </a:p>
          <a:p>
            <a:pPr lvl="1">
              <a:buFont typeface="Courier New" panose="020B0604020202020204" pitchFamily="34" charset="0"/>
              <a:buChar char="o"/>
            </a:pPr>
            <a:r>
              <a:rPr lang="en-US" sz="1800" dirty="0">
                <a:ea typeface="+mn-lt"/>
                <a:cs typeface="+mn-lt"/>
              </a:rPr>
              <a:t>Transfers engine power; critical for acceleration, hill climb, endurance</a:t>
            </a:r>
            <a:endParaRPr lang="en-US" dirty="0"/>
          </a:p>
          <a:p>
            <a:pPr lvl="1">
              <a:buFont typeface="Courier New" panose="020B0604020202020204" pitchFamily="34" charset="0"/>
              <a:buChar char="o"/>
            </a:pPr>
            <a:r>
              <a:rPr lang="en-US" sz="1800" dirty="0">
                <a:ea typeface="+mn-lt"/>
                <a:cs typeface="+mn-lt"/>
              </a:rPr>
              <a:t>Directly impacts &gt;50% of competition points</a:t>
            </a:r>
            <a:endParaRPr lang="en-US" dirty="0"/>
          </a:p>
          <a:p>
            <a:r>
              <a:rPr lang="en-US" sz="2200" b="1" dirty="0">
                <a:ea typeface="+mn-lt"/>
                <a:cs typeface="+mn-lt"/>
              </a:rPr>
              <a:t>Current CVT Setup: Complex + Costly</a:t>
            </a:r>
            <a:endParaRPr lang="en-US" dirty="0"/>
          </a:p>
          <a:p>
            <a:pPr lvl="1">
              <a:buFont typeface="Courier New" panose="020B0604020202020204" pitchFamily="34" charset="0"/>
              <a:buChar char="o"/>
            </a:pPr>
            <a:r>
              <a:rPr lang="en-US" sz="1800" dirty="0">
                <a:ea typeface="+mn-lt"/>
                <a:cs typeface="+mn-lt"/>
              </a:rPr>
              <a:t>~10 tunable parameters + many design variables</a:t>
            </a:r>
            <a:endParaRPr lang="en-US" dirty="0"/>
          </a:p>
          <a:p>
            <a:pPr lvl="1">
              <a:buFont typeface="Courier New" panose="020B0604020202020204" pitchFamily="34" charset="0"/>
              <a:buChar char="o"/>
            </a:pPr>
            <a:r>
              <a:rPr lang="en-US" sz="1800" dirty="0">
                <a:ea typeface="+mn-lt"/>
                <a:cs typeface="+mn-lt"/>
              </a:rPr>
              <a:t>8+ weekends spent tuning last season with </a:t>
            </a:r>
            <a:r>
              <a:rPr lang="en-US" sz="1800">
                <a:ea typeface="+mn-lt"/>
                <a:cs typeface="+mn-lt"/>
              </a:rPr>
              <a:t>great sucess</a:t>
            </a:r>
            <a:endParaRPr lang="en-US" dirty="0"/>
          </a:p>
          <a:p>
            <a:pPr lvl="1">
              <a:buFont typeface="Courier New" panose="020B0604020202020204" pitchFamily="34" charset="0"/>
              <a:buChar char="o"/>
            </a:pPr>
            <a:r>
              <a:rPr lang="en-US" sz="1800" dirty="0">
                <a:ea typeface="+mn-lt"/>
                <a:cs typeface="+mn-lt"/>
              </a:rPr>
              <a:t>Still underperforms (e.g., ETS ~</a:t>
            </a:r>
            <a:r>
              <a:rPr lang="en-US" sz="1800">
                <a:ea typeface="+mn-lt"/>
                <a:cs typeface="+mn-lt"/>
              </a:rPr>
              <a:t>20</a:t>
            </a:r>
            <a:r>
              <a:rPr lang="en-US" sz="1800" dirty="0">
                <a:ea typeface="+mn-lt"/>
                <a:cs typeface="+mn-lt"/>
              </a:rPr>
              <a:t>% faster in acceleration)</a:t>
            </a:r>
            <a:endParaRPr lang="en-US" dirty="0"/>
          </a:p>
          <a:p>
            <a:r>
              <a:rPr lang="en-US" sz="2200" b="1" dirty="0">
                <a:ea typeface="+mn-lt"/>
                <a:cs typeface="+mn-lt"/>
              </a:rPr>
              <a:t>Challenges:</a:t>
            </a:r>
            <a:endParaRPr lang="en-US" dirty="0"/>
          </a:p>
          <a:p>
            <a:pPr lvl="1">
              <a:buFont typeface="Courier New" panose="020B0604020202020204" pitchFamily="34" charset="0"/>
              <a:buChar char="o"/>
            </a:pPr>
            <a:r>
              <a:rPr lang="en-US" sz="1800" dirty="0">
                <a:ea typeface="+mn-lt"/>
                <a:cs typeface="+mn-lt"/>
              </a:rPr>
              <a:t>Manual tuning is time-intensive + manufacturing-heavy (e.g., wire EDM)</a:t>
            </a:r>
            <a:endParaRPr lang="en-US" dirty="0"/>
          </a:p>
          <a:p>
            <a:pPr lvl="1">
              <a:buFont typeface="Courier New" panose="020B0604020202020204" pitchFamily="34" charset="0"/>
              <a:buChar char="o"/>
            </a:pPr>
            <a:r>
              <a:rPr lang="en-US" sz="1800" dirty="0">
                <a:ea typeface="+mn-lt"/>
                <a:cs typeface="+mn-lt"/>
              </a:rPr>
              <a:t>Limited drive time + partial understanding of performance metrics</a:t>
            </a:r>
            <a:endParaRPr lang="en-US" dirty="0"/>
          </a:p>
          <a:p>
            <a:endParaRPr lang="en-US" sz="2200" dirty="0"/>
          </a:p>
          <a:p>
            <a:endParaRPr lang="en-US" sz="2200" dirty="0"/>
          </a:p>
        </p:txBody>
      </p:sp>
      <p:pic>
        <p:nvPicPr>
          <p:cNvPr id="8" name="Picture 7">
            <a:extLst>
              <a:ext uri="{FF2B5EF4-FFF2-40B4-BE49-F238E27FC236}">
                <a16:creationId xmlns:a16="http://schemas.microsoft.com/office/drawing/2014/main" id="{3B9D5E86-01BB-1153-4845-B1228F1379E1}"/>
              </a:ext>
            </a:extLst>
          </p:cNvPr>
          <p:cNvPicPr>
            <a:picLocks noChangeAspect="1"/>
          </p:cNvPicPr>
          <p:nvPr/>
        </p:nvPicPr>
        <p:blipFill>
          <a:blip r:embed="rId3"/>
          <a:stretch>
            <a:fillRect/>
          </a:stretch>
        </p:blipFill>
        <p:spPr>
          <a:xfrm>
            <a:off x="8692845" y="3252014"/>
            <a:ext cx="2660955" cy="2876709"/>
          </a:xfrm>
          <a:prstGeom prst="rect">
            <a:avLst/>
          </a:prstGeom>
        </p:spPr>
      </p:pic>
      <p:pic>
        <p:nvPicPr>
          <p:cNvPr id="7" name="Picture 6">
            <a:extLst>
              <a:ext uri="{FF2B5EF4-FFF2-40B4-BE49-F238E27FC236}">
                <a16:creationId xmlns:a16="http://schemas.microsoft.com/office/drawing/2014/main" id="{57DD8555-AAC2-8C10-CBB4-73B76A24AA75}"/>
              </a:ext>
            </a:extLst>
          </p:cNvPr>
          <p:cNvPicPr>
            <a:picLocks noChangeAspect="1"/>
          </p:cNvPicPr>
          <p:nvPr/>
        </p:nvPicPr>
        <p:blipFill>
          <a:blip r:embed="rId4"/>
          <a:stretch>
            <a:fillRect/>
          </a:stretch>
        </p:blipFill>
        <p:spPr>
          <a:xfrm>
            <a:off x="8772093" y="465165"/>
            <a:ext cx="2660955" cy="2321684"/>
          </a:xfrm>
          <a:prstGeom prst="rect">
            <a:avLst/>
          </a:prstGeom>
        </p:spPr>
      </p:pic>
      <p:pic>
        <p:nvPicPr>
          <p:cNvPr id="11" name="Content Placeholder 4" descr="A black and white logo&#10;&#10;AI-generated content may be incorrect.">
            <a:extLst>
              <a:ext uri="{FF2B5EF4-FFF2-40B4-BE49-F238E27FC236}">
                <a16:creationId xmlns:a16="http://schemas.microsoft.com/office/drawing/2014/main" id="{27F8E4E9-2D35-E047-2CF6-1C82B29A7BEF}"/>
              </a:ext>
            </a:extLst>
          </p:cNvPr>
          <p:cNvPicPr>
            <a:picLocks noChangeAspect="1"/>
          </p:cNvPicPr>
          <p:nvPr/>
        </p:nvPicPr>
        <p:blipFill>
          <a:blip r:embed="rId5"/>
          <a:stretch>
            <a:fillRect/>
          </a:stretch>
        </p:blipFill>
        <p:spPr>
          <a:xfrm>
            <a:off x="121646" y="19991"/>
            <a:ext cx="2160267" cy="1184386"/>
          </a:xfrm>
          <a:prstGeom prst="rect">
            <a:avLst/>
          </a:prstGeom>
        </p:spPr>
      </p:pic>
      <p:sp>
        <p:nvSpPr>
          <p:cNvPr id="12" name="Slide Number Placeholder 11">
            <a:extLst>
              <a:ext uri="{FF2B5EF4-FFF2-40B4-BE49-F238E27FC236}">
                <a16:creationId xmlns:a16="http://schemas.microsoft.com/office/drawing/2014/main" id="{E8E64A43-171F-C37C-40B5-705C23E62522}"/>
              </a:ext>
            </a:extLst>
          </p:cNvPr>
          <p:cNvSpPr>
            <a:spLocks noGrp="1"/>
          </p:cNvSpPr>
          <p:nvPr>
            <p:ph type="sldNum" sz="quarter" idx="12"/>
          </p:nvPr>
        </p:nvSpPr>
        <p:spPr/>
        <p:txBody>
          <a:bodyPr/>
          <a:lstStyle/>
          <a:p>
            <a:r>
              <a:rPr lang="en-US" dirty="0"/>
              <a:t>3/10</a:t>
            </a:r>
          </a:p>
        </p:txBody>
      </p:sp>
      <p:sp>
        <p:nvSpPr>
          <p:cNvPr id="14" name="TextBox 13">
            <a:extLst>
              <a:ext uri="{FF2B5EF4-FFF2-40B4-BE49-F238E27FC236}">
                <a16:creationId xmlns:a16="http://schemas.microsoft.com/office/drawing/2014/main" id="{56024321-0C59-5CDE-5938-35F2038859E4}"/>
              </a:ext>
            </a:extLst>
          </p:cNvPr>
          <p:cNvSpPr txBox="1"/>
          <p:nvPr/>
        </p:nvSpPr>
        <p:spPr>
          <a:xfrm>
            <a:off x="9621800" y="2830423"/>
            <a:ext cx="1732000" cy="307777"/>
          </a:xfrm>
          <a:prstGeom prst="rect">
            <a:avLst/>
          </a:prstGeom>
          <a:noFill/>
        </p:spPr>
        <p:txBody>
          <a:bodyPr wrap="square" rtlCol="0">
            <a:spAutoFit/>
          </a:bodyPr>
          <a:lstStyle/>
          <a:p>
            <a:r>
              <a:rPr lang="en-US" sz="1400"/>
              <a:t>Primary CVT</a:t>
            </a:r>
          </a:p>
        </p:txBody>
      </p:sp>
      <p:sp>
        <p:nvSpPr>
          <p:cNvPr id="16" name="TextBox 15">
            <a:extLst>
              <a:ext uri="{FF2B5EF4-FFF2-40B4-BE49-F238E27FC236}">
                <a16:creationId xmlns:a16="http://schemas.microsoft.com/office/drawing/2014/main" id="{1C171679-4967-1B63-5885-8DD12ADF08C3}"/>
              </a:ext>
            </a:extLst>
          </p:cNvPr>
          <p:cNvSpPr txBox="1"/>
          <p:nvPr/>
        </p:nvSpPr>
        <p:spPr>
          <a:xfrm>
            <a:off x="9521952" y="5978522"/>
            <a:ext cx="1732000" cy="307777"/>
          </a:xfrm>
          <a:prstGeom prst="rect">
            <a:avLst/>
          </a:prstGeom>
          <a:noFill/>
        </p:spPr>
        <p:txBody>
          <a:bodyPr wrap="square" rtlCol="0">
            <a:spAutoFit/>
          </a:bodyPr>
          <a:lstStyle/>
          <a:p>
            <a:r>
              <a:rPr lang="en-US" sz="1400"/>
              <a:t>Secondary CVT</a:t>
            </a:r>
          </a:p>
        </p:txBody>
      </p:sp>
    </p:spTree>
    <p:extLst>
      <p:ext uri="{BB962C8B-B14F-4D97-AF65-F5344CB8AC3E}">
        <p14:creationId xmlns:p14="http://schemas.microsoft.com/office/powerpoint/2010/main" val="308193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08A08B-6C39-C4D6-3ED4-F775858CD7A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9EF384-A259-E849-96DE-44D47A79E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49342-2277-7CF0-63DE-B6149EF1E1ED}"/>
              </a:ext>
            </a:extLst>
          </p:cNvPr>
          <p:cNvSpPr>
            <a:spLocks noGrp="1"/>
          </p:cNvSpPr>
          <p:nvPr>
            <p:ph type="title"/>
          </p:nvPr>
        </p:nvSpPr>
        <p:spPr>
          <a:xfrm>
            <a:off x="838200" y="365125"/>
            <a:ext cx="10515600" cy="1325563"/>
          </a:xfrm>
        </p:spPr>
        <p:txBody>
          <a:bodyPr>
            <a:normAutofit/>
          </a:bodyPr>
          <a:lstStyle/>
          <a:p>
            <a:r>
              <a:rPr lang="en-US" sz="5400"/>
              <a:t>Our Solution</a:t>
            </a:r>
          </a:p>
        </p:txBody>
      </p:sp>
      <p:sp>
        <p:nvSpPr>
          <p:cNvPr id="10" name="sketch line">
            <a:extLst>
              <a:ext uri="{FF2B5EF4-FFF2-40B4-BE49-F238E27FC236}">
                <a16:creationId xmlns:a16="http://schemas.microsoft.com/office/drawing/2014/main" id="{90AD16A5-113F-9DF3-703F-8C0473051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DECA54-3A82-B98B-E213-936E0D0DFF86}"/>
              </a:ext>
            </a:extLst>
          </p:cNvPr>
          <p:cNvSpPr>
            <a:spLocks noGrp="1"/>
          </p:cNvSpPr>
          <p:nvPr>
            <p:ph idx="1"/>
          </p:nvPr>
        </p:nvSpPr>
        <p:spPr>
          <a:xfrm>
            <a:off x="518886" y="1897042"/>
            <a:ext cx="7043058" cy="2469754"/>
          </a:xfrm>
        </p:spPr>
        <p:txBody>
          <a:bodyPr vert="horz" lIns="91440" tIns="45720" rIns="91440" bIns="45720" rtlCol="0" anchor="t">
            <a:normAutofit/>
          </a:bodyPr>
          <a:lstStyle/>
          <a:p>
            <a:pPr algn="l">
              <a:buNone/>
            </a:pPr>
            <a:r>
              <a:rPr lang="en-CA" sz="2200" b="1" i="0" u="none" strike="noStrike" dirty="0">
                <a:solidFill>
                  <a:srgbClr val="000000"/>
                </a:solidFill>
                <a:effectLst/>
              </a:rPr>
              <a:t>Proposed Solution: Holistic Powertrain Model</a:t>
            </a:r>
            <a:endParaRPr lang="en-CA" sz="2200" b="0" i="0" u="none" strike="noStrike" dirty="0">
              <a:solidFill>
                <a:srgbClr val="000000"/>
              </a:solidFill>
              <a:effectLst/>
            </a:endParaRPr>
          </a:p>
          <a:p>
            <a:pPr algn="l">
              <a:buFont typeface="Arial" panose="020B0604020202020204" pitchFamily="34" charset="0"/>
              <a:buChar char="•"/>
            </a:pPr>
            <a:r>
              <a:rPr lang="en-CA" sz="2200" b="0" i="0" u="none" strike="noStrike" dirty="0">
                <a:solidFill>
                  <a:srgbClr val="000000"/>
                </a:solidFill>
                <a:effectLst/>
              </a:rPr>
              <a:t>Simulates engine, CVT, resistive forces, and </a:t>
            </a:r>
            <a:r>
              <a:rPr lang="en-CA" sz="2200">
                <a:solidFill>
                  <a:srgbClr val="000000"/>
                </a:solidFill>
              </a:rPr>
              <a:t>gearbox</a:t>
            </a:r>
            <a:endParaRPr lang="en-CA" sz="2200" b="0" i="0" u="none" strike="noStrike" dirty="0">
              <a:solidFill>
                <a:srgbClr val="000000"/>
              </a:solidFill>
              <a:effectLst/>
            </a:endParaRPr>
          </a:p>
          <a:p>
            <a:pPr algn="l">
              <a:buFont typeface="Arial" panose="020B0604020202020204" pitchFamily="34" charset="0"/>
              <a:buChar char="•"/>
            </a:pPr>
            <a:r>
              <a:rPr lang="en-CA" sz="2200" b="0" i="0" u="none" strike="noStrike" dirty="0">
                <a:solidFill>
                  <a:srgbClr val="000000"/>
                </a:solidFill>
                <a:effectLst/>
              </a:rPr>
              <a:t>Enables rapid, cost-free iteration</a:t>
            </a:r>
          </a:p>
          <a:p>
            <a:pPr algn="l">
              <a:buFont typeface="Arial" panose="020B0604020202020204" pitchFamily="34" charset="0"/>
              <a:buChar char="•"/>
            </a:pPr>
            <a:r>
              <a:rPr lang="en-CA" sz="2200" b="0" i="0" u="none" strike="noStrike" dirty="0">
                <a:solidFill>
                  <a:srgbClr val="000000"/>
                </a:solidFill>
                <a:effectLst/>
              </a:rPr>
              <a:t>Improves understanding, guides smarter tuning &amp; design decisions</a:t>
            </a:r>
          </a:p>
          <a:p>
            <a:r>
              <a:rPr lang="en-CA" sz="2200" dirty="0"/>
              <a:t>Enable users to test different tuning parameters</a:t>
            </a:r>
            <a:endParaRPr lang="en-US" sz="2200" b="1" dirty="0"/>
          </a:p>
        </p:txBody>
      </p:sp>
      <p:pic>
        <p:nvPicPr>
          <p:cNvPr id="4" name="Content Placeholder 4" descr="A black and white logo&#10;&#10;AI-generated content may be incorrect.">
            <a:extLst>
              <a:ext uri="{FF2B5EF4-FFF2-40B4-BE49-F238E27FC236}">
                <a16:creationId xmlns:a16="http://schemas.microsoft.com/office/drawing/2014/main" id="{301A17DA-59E8-CB10-51EB-CCCCE49E8439}"/>
              </a:ext>
            </a:extLst>
          </p:cNvPr>
          <p:cNvPicPr>
            <a:picLocks noChangeAspect="1"/>
          </p:cNvPicPr>
          <p:nvPr/>
        </p:nvPicPr>
        <p:blipFill>
          <a:blip r:embed="rId3"/>
          <a:stretch>
            <a:fillRect/>
          </a:stretch>
        </p:blipFill>
        <p:spPr>
          <a:xfrm>
            <a:off x="107576" y="5492355"/>
            <a:ext cx="2494294" cy="1440123"/>
          </a:xfrm>
          <a:prstGeom prst="rect">
            <a:avLst/>
          </a:prstGeom>
        </p:spPr>
      </p:pic>
      <p:sp>
        <p:nvSpPr>
          <p:cNvPr id="5" name="Slide Number Placeholder 4">
            <a:extLst>
              <a:ext uri="{FF2B5EF4-FFF2-40B4-BE49-F238E27FC236}">
                <a16:creationId xmlns:a16="http://schemas.microsoft.com/office/drawing/2014/main" id="{D35994D7-D335-F955-6554-3212D871EC65}"/>
              </a:ext>
            </a:extLst>
          </p:cNvPr>
          <p:cNvSpPr>
            <a:spLocks noGrp="1"/>
          </p:cNvSpPr>
          <p:nvPr>
            <p:ph type="sldNum" sz="quarter" idx="12"/>
          </p:nvPr>
        </p:nvSpPr>
        <p:spPr/>
        <p:txBody>
          <a:bodyPr/>
          <a:lstStyle/>
          <a:p>
            <a:r>
              <a:rPr lang="en-US" dirty="0"/>
              <a:t>4/10</a:t>
            </a:r>
          </a:p>
        </p:txBody>
      </p:sp>
      <p:pic>
        <p:nvPicPr>
          <p:cNvPr id="6" name="Picture 5" descr="CVT Acceleration Curves - Basic Concept - Dr.Pulley">
            <a:extLst>
              <a:ext uri="{FF2B5EF4-FFF2-40B4-BE49-F238E27FC236}">
                <a16:creationId xmlns:a16="http://schemas.microsoft.com/office/drawing/2014/main" id="{FFD5D9F2-D0EA-9029-88E5-8810CBF82897}"/>
              </a:ext>
            </a:extLst>
          </p:cNvPr>
          <p:cNvPicPr>
            <a:picLocks noChangeAspect="1"/>
          </p:cNvPicPr>
          <p:nvPr/>
        </p:nvPicPr>
        <p:blipFill>
          <a:blip r:embed="rId4"/>
          <a:stretch>
            <a:fillRect/>
          </a:stretch>
        </p:blipFill>
        <p:spPr>
          <a:xfrm>
            <a:off x="7332311" y="388105"/>
            <a:ext cx="4616831" cy="3465681"/>
          </a:xfrm>
          <a:prstGeom prst="rect">
            <a:avLst/>
          </a:prstGeom>
        </p:spPr>
      </p:pic>
      <p:sp>
        <p:nvSpPr>
          <p:cNvPr id="7" name="TextBox 6">
            <a:extLst>
              <a:ext uri="{FF2B5EF4-FFF2-40B4-BE49-F238E27FC236}">
                <a16:creationId xmlns:a16="http://schemas.microsoft.com/office/drawing/2014/main" id="{89D6967A-2B24-E610-0AA1-234EA46AA9F1}"/>
              </a:ext>
            </a:extLst>
          </p:cNvPr>
          <p:cNvSpPr txBox="1"/>
          <p:nvPr/>
        </p:nvSpPr>
        <p:spPr>
          <a:xfrm>
            <a:off x="669036" y="4459308"/>
            <a:ext cx="10853928" cy="1107996"/>
          </a:xfrm>
          <a:prstGeom prst="rect">
            <a:avLst/>
          </a:prstGeom>
          <a:noFill/>
        </p:spPr>
        <p:txBody>
          <a:bodyPr wrap="square" rtlCol="0">
            <a:spAutoFit/>
          </a:bodyPr>
          <a:lstStyle/>
          <a:p>
            <a:r>
              <a:rPr lang="en-US" sz="2200" b="1" dirty="0"/>
              <a:t>Our Goal</a:t>
            </a:r>
            <a:r>
              <a:rPr lang="en-US" sz="2200" dirty="0"/>
              <a:t>: Develop a simulation tool to virtually tune CVT parameters and test their impact. To figure out the optimal tuning parameters and improve vehicle acceleration and hill-climbing performance.</a:t>
            </a:r>
          </a:p>
        </p:txBody>
      </p:sp>
    </p:spTree>
    <p:extLst>
      <p:ext uri="{BB962C8B-B14F-4D97-AF65-F5344CB8AC3E}">
        <p14:creationId xmlns:p14="http://schemas.microsoft.com/office/powerpoint/2010/main" val="819790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F609C-EFA3-15B0-B7E0-01885A84BC74}"/>
              </a:ext>
            </a:extLst>
          </p:cNvPr>
          <p:cNvSpPr>
            <a:spLocks noGrp="1"/>
          </p:cNvSpPr>
          <p:nvPr>
            <p:ph type="title"/>
          </p:nvPr>
        </p:nvSpPr>
        <p:spPr>
          <a:xfrm>
            <a:off x="841248" y="548640"/>
            <a:ext cx="3600860" cy="5431536"/>
          </a:xfrm>
        </p:spPr>
        <p:txBody>
          <a:bodyPr>
            <a:normAutofit/>
          </a:bodyPr>
          <a:lstStyle/>
          <a:p>
            <a:r>
              <a:rPr lang="en-US" sz="4600"/>
              <a:t>Key  Requirements</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0DE9B1-ACC3-1FAC-B99E-EC79B89D1E0A}"/>
              </a:ext>
            </a:extLst>
          </p:cNvPr>
          <p:cNvSpPr>
            <a:spLocks noGrp="1"/>
          </p:cNvSpPr>
          <p:nvPr>
            <p:ph idx="1"/>
          </p:nvPr>
        </p:nvSpPr>
        <p:spPr>
          <a:xfrm>
            <a:off x="4929043" y="548640"/>
            <a:ext cx="7124273" cy="6047492"/>
          </a:xfrm>
        </p:spPr>
        <p:txBody>
          <a:bodyPr anchor="ctr">
            <a:noAutofit/>
          </a:bodyPr>
          <a:lstStyle/>
          <a:p>
            <a:pPr>
              <a:buNone/>
            </a:pPr>
            <a:r>
              <a:rPr lang="en-CA" sz="2000" b="1" i="0" u="none" strike="noStrike" dirty="0">
                <a:effectLst/>
              </a:rPr>
              <a:t>Simulation &amp; Core Calculations</a:t>
            </a:r>
          </a:p>
          <a:p>
            <a:r>
              <a:rPr lang="en-CA" sz="2000" b="0" i="0" u="none" strike="noStrike" dirty="0">
                <a:effectLst/>
              </a:rPr>
              <a:t>Simulate the McMaster Baja Team’s CVT </a:t>
            </a:r>
            <a:r>
              <a:rPr lang="en-CA" sz="2000" dirty="0"/>
              <a:t>(Continuous Variable Transmission) </a:t>
            </a:r>
            <a:r>
              <a:rPr lang="en-CA" sz="2000" b="0" i="0" u="none" strike="noStrike" dirty="0">
                <a:effectLst/>
              </a:rPr>
              <a:t>using mathematical models.</a:t>
            </a:r>
            <a:endParaRPr lang="en-CA" sz="2000" dirty="0"/>
          </a:p>
          <a:p>
            <a:r>
              <a:rPr lang="en-CA" sz="2000" dirty="0"/>
              <a:t>Compute primary and secondary clamping forces based on CVT parameters.</a:t>
            </a:r>
          </a:p>
          <a:p>
            <a:r>
              <a:rPr lang="en-CA" sz="2000" i="0" u="none" strike="noStrike" dirty="0">
                <a:effectLst/>
              </a:rPr>
              <a:t>Calculate acceleration, velocity, and distance </a:t>
            </a:r>
            <a:r>
              <a:rPr lang="en-CA" sz="2000" dirty="0"/>
              <a:t>of the car.</a:t>
            </a:r>
            <a:endParaRPr lang="en-CA" sz="2000" i="0" u="none" strike="noStrike" dirty="0">
              <a:effectLst/>
            </a:endParaRPr>
          </a:p>
          <a:p>
            <a:pPr>
              <a:buNone/>
            </a:pPr>
            <a:r>
              <a:rPr lang="en-CA" sz="2000" b="1" dirty="0"/>
              <a:t>User Interface</a:t>
            </a:r>
            <a:endParaRPr lang="en-CA" sz="2000" b="1" i="0" u="none" strike="noStrike" dirty="0">
              <a:effectLst/>
            </a:endParaRPr>
          </a:p>
          <a:p>
            <a:pPr marL="285750"/>
            <a:r>
              <a:rPr lang="en-CA" sz="2000" b="0" i="0" u="none" strike="noStrike" dirty="0">
                <a:effectLst/>
              </a:rPr>
              <a:t>Allow users to </a:t>
            </a:r>
            <a:r>
              <a:rPr lang="en-CA" sz="2000" i="0" u="none" strike="noStrike" dirty="0">
                <a:effectLst/>
              </a:rPr>
              <a:t>adjust CVT tuning parameters</a:t>
            </a:r>
            <a:endParaRPr lang="en-CA" sz="2000" dirty="0"/>
          </a:p>
          <a:p>
            <a:pPr marL="285750"/>
            <a:r>
              <a:rPr lang="en-CA" sz="2000" dirty="0"/>
              <a:t>Other parameters such as vehicle</a:t>
            </a:r>
            <a:r>
              <a:rPr lang="en-CA" sz="2000"/>
              <a:t> weight</a:t>
            </a:r>
            <a:r>
              <a:rPr lang="en-CA" sz="2000" dirty="0"/>
              <a:t>, driver</a:t>
            </a:r>
            <a:r>
              <a:rPr lang="en-CA" sz="2000" i="0" u="none" strike="noStrike" dirty="0">
                <a:effectLst/>
              </a:rPr>
              <a:t> weight, traction, and </a:t>
            </a:r>
            <a:r>
              <a:rPr lang="en-CA" sz="2000" dirty="0"/>
              <a:t>the incline angle can be changed.</a:t>
            </a:r>
          </a:p>
          <a:p>
            <a:pPr>
              <a:buNone/>
            </a:pPr>
            <a:r>
              <a:rPr lang="en-CA" sz="2000" b="1" i="0" u="none" strike="noStrike" dirty="0">
                <a:effectLst/>
              </a:rPr>
              <a:t>Output &amp; Visualization</a:t>
            </a:r>
          </a:p>
          <a:p>
            <a:r>
              <a:rPr lang="en-CA" sz="2000" dirty="0"/>
              <a:t>Provide the user an interface to play and view the simulation results</a:t>
            </a:r>
          </a:p>
          <a:p>
            <a:r>
              <a:rPr lang="en-CA" sz="2000" dirty="0"/>
              <a:t>Display </a:t>
            </a:r>
            <a:r>
              <a:rPr lang="en-CA" sz="2000" i="0" u="none" strike="noStrike" dirty="0">
                <a:effectLst/>
              </a:rPr>
              <a:t>graphs</a:t>
            </a:r>
            <a:r>
              <a:rPr lang="en-CA" sz="2000" b="0" i="0" u="none" strike="noStrike" dirty="0">
                <a:effectLst/>
              </a:rPr>
              <a:t> of simulation results.</a:t>
            </a:r>
            <a:endParaRPr lang="en-CA" sz="2000" dirty="0"/>
          </a:p>
          <a:p>
            <a:r>
              <a:rPr lang="en-CA" sz="2000" b="0" i="0" u="none" strike="noStrike" dirty="0">
                <a:effectLst/>
              </a:rPr>
              <a:t>Enable </a:t>
            </a:r>
            <a:r>
              <a:rPr lang="en-CA" sz="2000" i="0" u="none" strike="noStrike" dirty="0">
                <a:effectLst/>
              </a:rPr>
              <a:t>export</a:t>
            </a:r>
            <a:r>
              <a:rPr lang="en-CA" sz="2000" b="0" i="0" u="none" strike="noStrike" dirty="0">
                <a:effectLst/>
              </a:rPr>
              <a:t> of </a:t>
            </a:r>
            <a:r>
              <a:rPr lang="en-CA" sz="2000" dirty="0"/>
              <a:t>the simulation </a:t>
            </a:r>
            <a:r>
              <a:rPr lang="en-CA" sz="2000" b="0" i="0" u="none" strike="noStrike" dirty="0">
                <a:effectLst/>
              </a:rPr>
              <a:t>data</a:t>
            </a:r>
            <a:endParaRPr lang="en-CA" sz="2000" dirty="0"/>
          </a:p>
        </p:txBody>
      </p:sp>
      <p:sp>
        <p:nvSpPr>
          <p:cNvPr id="4" name="Slide Number Placeholder 3">
            <a:extLst>
              <a:ext uri="{FF2B5EF4-FFF2-40B4-BE49-F238E27FC236}">
                <a16:creationId xmlns:a16="http://schemas.microsoft.com/office/drawing/2014/main" id="{81491EC2-C503-899A-8E9D-4A3F2F7FBC23}"/>
              </a:ext>
            </a:extLst>
          </p:cNvPr>
          <p:cNvSpPr>
            <a:spLocks noGrp="1"/>
          </p:cNvSpPr>
          <p:nvPr>
            <p:ph type="sldNum" sz="quarter" idx="12"/>
          </p:nvPr>
        </p:nvSpPr>
        <p:spPr>
          <a:xfrm>
            <a:off x="8610600" y="6356350"/>
            <a:ext cx="2743200" cy="365125"/>
          </a:xfrm>
        </p:spPr>
        <p:txBody>
          <a:bodyPr>
            <a:normAutofit/>
          </a:bodyPr>
          <a:lstStyle/>
          <a:p>
            <a:pPr>
              <a:spcAft>
                <a:spcPts val="600"/>
              </a:spcAft>
            </a:pPr>
            <a:r>
              <a:rPr lang="en-US" dirty="0"/>
              <a:t>5/10</a:t>
            </a:r>
          </a:p>
        </p:txBody>
      </p:sp>
      <p:pic>
        <p:nvPicPr>
          <p:cNvPr id="5" name="Content Placeholder 4" descr="A black and white logo&#10;&#10;AI-generated content may be incorrect.">
            <a:extLst>
              <a:ext uri="{FF2B5EF4-FFF2-40B4-BE49-F238E27FC236}">
                <a16:creationId xmlns:a16="http://schemas.microsoft.com/office/drawing/2014/main" id="{735ACCE9-6500-A640-048F-DEA006BC9057}"/>
              </a:ext>
            </a:extLst>
          </p:cNvPr>
          <p:cNvPicPr>
            <a:picLocks noChangeAspect="1"/>
          </p:cNvPicPr>
          <p:nvPr/>
        </p:nvPicPr>
        <p:blipFill>
          <a:blip r:embed="rId3"/>
          <a:stretch>
            <a:fillRect/>
          </a:stretch>
        </p:blipFill>
        <p:spPr>
          <a:xfrm>
            <a:off x="107576" y="5492355"/>
            <a:ext cx="2494294" cy="1440123"/>
          </a:xfrm>
          <a:prstGeom prst="rect">
            <a:avLst/>
          </a:prstGeom>
        </p:spPr>
      </p:pic>
    </p:spTree>
    <p:extLst>
      <p:ext uri="{BB962C8B-B14F-4D97-AF65-F5344CB8AC3E}">
        <p14:creationId xmlns:p14="http://schemas.microsoft.com/office/powerpoint/2010/main" val="55286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2955-49C6-5A60-856D-2EA02AABC3D7}"/>
              </a:ext>
            </a:extLst>
          </p:cNvPr>
          <p:cNvSpPr>
            <a:spLocks noGrp="1"/>
          </p:cNvSpPr>
          <p:nvPr>
            <p:ph type="title"/>
          </p:nvPr>
        </p:nvSpPr>
        <p:spPr/>
        <p:txBody>
          <a:bodyPr/>
          <a:lstStyle/>
          <a:p>
            <a:r>
              <a:rPr lang="en-US"/>
              <a:t>Demo</a:t>
            </a:r>
          </a:p>
        </p:txBody>
      </p:sp>
      <p:pic>
        <p:nvPicPr>
          <p:cNvPr id="5" name="Content Placeholder 4" descr="A screenshot of a video game&#10;&#10;AI-generated content may be incorrect.">
            <a:extLst>
              <a:ext uri="{FF2B5EF4-FFF2-40B4-BE49-F238E27FC236}">
                <a16:creationId xmlns:a16="http://schemas.microsoft.com/office/drawing/2014/main" id="{41EA6E4C-801C-1F84-4DB7-E6BF4C8CD0E3}"/>
              </a:ext>
            </a:extLst>
          </p:cNvPr>
          <p:cNvPicPr>
            <a:picLocks noGrp="1" noChangeAspect="1"/>
          </p:cNvPicPr>
          <p:nvPr>
            <p:ph idx="1"/>
          </p:nvPr>
        </p:nvPicPr>
        <p:blipFill>
          <a:blip r:embed="rId2"/>
          <a:stretch>
            <a:fillRect/>
          </a:stretch>
        </p:blipFill>
        <p:spPr>
          <a:xfrm>
            <a:off x="2402066" y="1500505"/>
            <a:ext cx="6829067" cy="3863658"/>
          </a:xfrm>
        </p:spPr>
      </p:pic>
      <p:sp>
        <p:nvSpPr>
          <p:cNvPr id="4" name="Slide Number Placeholder 3">
            <a:extLst>
              <a:ext uri="{FF2B5EF4-FFF2-40B4-BE49-F238E27FC236}">
                <a16:creationId xmlns:a16="http://schemas.microsoft.com/office/drawing/2014/main" id="{62695147-7A67-E024-599B-6A37BAE664E2}"/>
              </a:ext>
            </a:extLst>
          </p:cNvPr>
          <p:cNvSpPr>
            <a:spLocks noGrp="1"/>
          </p:cNvSpPr>
          <p:nvPr>
            <p:ph type="sldNum" sz="quarter" idx="12"/>
          </p:nvPr>
        </p:nvSpPr>
        <p:spPr/>
        <p:txBody>
          <a:bodyPr/>
          <a:lstStyle/>
          <a:p>
            <a:r>
              <a:rPr lang="en-US" dirty="0"/>
              <a:t>6/10</a:t>
            </a:r>
          </a:p>
        </p:txBody>
      </p:sp>
      <p:pic>
        <p:nvPicPr>
          <p:cNvPr id="6" name="Content Placeholder 4" descr="A black and white logo&#10;&#10;AI-generated content may be incorrect.">
            <a:extLst>
              <a:ext uri="{FF2B5EF4-FFF2-40B4-BE49-F238E27FC236}">
                <a16:creationId xmlns:a16="http://schemas.microsoft.com/office/drawing/2014/main" id="{1CEA5B9A-6CA9-1246-8F29-05D75F09C4E6}"/>
              </a:ext>
            </a:extLst>
          </p:cNvPr>
          <p:cNvPicPr>
            <a:picLocks noChangeAspect="1"/>
          </p:cNvPicPr>
          <p:nvPr/>
        </p:nvPicPr>
        <p:blipFill>
          <a:blip r:embed="rId3"/>
          <a:stretch>
            <a:fillRect/>
          </a:stretch>
        </p:blipFill>
        <p:spPr>
          <a:xfrm>
            <a:off x="107576" y="5492355"/>
            <a:ext cx="2494294" cy="1440123"/>
          </a:xfrm>
          <a:prstGeom prst="rect">
            <a:avLst/>
          </a:prstGeom>
        </p:spPr>
      </p:pic>
    </p:spTree>
    <p:extLst>
      <p:ext uri="{BB962C8B-B14F-4D97-AF65-F5344CB8AC3E}">
        <p14:creationId xmlns:p14="http://schemas.microsoft.com/office/powerpoint/2010/main" val="4119090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D93D-E76F-493E-F2AA-7C7C228E1F72}"/>
              </a:ext>
            </a:extLst>
          </p:cNvPr>
          <p:cNvSpPr>
            <a:spLocks noGrp="1"/>
          </p:cNvSpPr>
          <p:nvPr>
            <p:ph type="title"/>
          </p:nvPr>
        </p:nvSpPr>
        <p:spPr/>
        <p:txBody>
          <a:bodyPr/>
          <a:lstStyle/>
          <a:p>
            <a:r>
              <a:rPr lang="en-US"/>
              <a:t>Trend Analysis</a:t>
            </a:r>
          </a:p>
        </p:txBody>
      </p:sp>
      <p:pic>
        <p:nvPicPr>
          <p:cNvPr id="6" name="Content Placeholder 5">
            <a:extLst>
              <a:ext uri="{FF2B5EF4-FFF2-40B4-BE49-F238E27FC236}">
                <a16:creationId xmlns:a16="http://schemas.microsoft.com/office/drawing/2014/main" id="{0A1D2DF9-DE14-1E12-C988-EF9260A84E90}"/>
              </a:ext>
            </a:extLst>
          </p:cNvPr>
          <p:cNvPicPr>
            <a:picLocks noGrp="1" noChangeAspect="1"/>
          </p:cNvPicPr>
          <p:nvPr>
            <p:ph idx="1"/>
          </p:nvPr>
        </p:nvPicPr>
        <p:blipFill>
          <a:blip r:embed="rId2"/>
          <a:stretch>
            <a:fillRect/>
          </a:stretch>
        </p:blipFill>
        <p:spPr>
          <a:xfrm>
            <a:off x="6301839" y="1904308"/>
            <a:ext cx="5060867" cy="3808021"/>
          </a:xfrm>
        </p:spPr>
      </p:pic>
      <p:sp>
        <p:nvSpPr>
          <p:cNvPr id="4" name="Slide Number Placeholder 3">
            <a:extLst>
              <a:ext uri="{FF2B5EF4-FFF2-40B4-BE49-F238E27FC236}">
                <a16:creationId xmlns:a16="http://schemas.microsoft.com/office/drawing/2014/main" id="{07E35839-0939-9BFD-DFE2-2100F6352C63}"/>
              </a:ext>
            </a:extLst>
          </p:cNvPr>
          <p:cNvSpPr>
            <a:spLocks noGrp="1"/>
          </p:cNvSpPr>
          <p:nvPr>
            <p:ph type="sldNum" sz="quarter" idx="12"/>
          </p:nvPr>
        </p:nvSpPr>
        <p:spPr/>
        <p:txBody>
          <a:bodyPr/>
          <a:lstStyle/>
          <a:p>
            <a:r>
              <a:rPr lang="en-US" dirty="0"/>
              <a:t>7/10</a:t>
            </a:r>
          </a:p>
        </p:txBody>
      </p:sp>
      <p:pic>
        <p:nvPicPr>
          <p:cNvPr id="5" name="Content Placeholder 4" descr="A black and white logo&#10;&#10;AI-generated content may be incorrect.">
            <a:extLst>
              <a:ext uri="{FF2B5EF4-FFF2-40B4-BE49-F238E27FC236}">
                <a16:creationId xmlns:a16="http://schemas.microsoft.com/office/drawing/2014/main" id="{5220FCA7-CA7A-10FC-B26F-9F081088328E}"/>
              </a:ext>
            </a:extLst>
          </p:cNvPr>
          <p:cNvPicPr>
            <a:picLocks noChangeAspect="1"/>
          </p:cNvPicPr>
          <p:nvPr/>
        </p:nvPicPr>
        <p:blipFill>
          <a:blip r:embed="rId3"/>
          <a:stretch>
            <a:fillRect/>
          </a:stretch>
        </p:blipFill>
        <p:spPr>
          <a:xfrm>
            <a:off x="107576" y="5492355"/>
            <a:ext cx="2494294" cy="1440123"/>
          </a:xfrm>
          <a:prstGeom prst="rect">
            <a:avLst/>
          </a:prstGeom>
        </p:spPr>
      </p:pic>
      <p:pic>
        <p:nvPicPr>
          <p:cNvPr id="7" name="Picture 6">
            <a:extLst>
              <a:ext uri="{FF2B5EF4-FFF2-40B4-BE49-F238E27FC236}">
                <a16:creationId xmlns:a16="http://schemas.microsoft.com/office/drawing/2014/main" id="{64C7210F-AE29-400D-9D2C-AC48446871D7}"/>
              </a:ext>
            </a:extLst>
          </p:cNvPr>
          <p:cNvPicPr>
            <a:picLocks noChangeAspect="1"/>
          </p:cNvPicPr>
          <p:nvPr/>
        </p:nvPicPr>
        <p:blipFill>
          <a:blip r:embed="rId4"/>
          <a:stretch>
            <a:fillRect/>
          </a:stretch>
        </p:blipFill>
        <p:spPr>
          <a:xfrm>
            <a:off x="860961" y="1904999"/>
            <a:ext cx="5056909" cy="3810000"/>
          </a:xfrm>
          <a:prstGeom prst="rect">
            <a:avLst/>
          </a:prstGeom>
        </p:spPr>
      </p:pic>
      <p:sp>
        <p:nvSpPr>
          <p:cNvPr id="8" name="TextBox 7">
            <a:extLst>
              <a:ext uri="{FF2B5EF4-FFF2-40B4-BE49-F238E27FC236}">
                <a16:creationId xmlns:a16="http://schemas.microsoft.com/office/drawing/2014/main" id="{CC86F406-303F-4921-8B95-5F6D2C6535E4}"/>
              </a:ext>
            </a:extLst>
          </p:cNvPr>
          <p:cNvSpPr txBox="1"/>
          <p:nvPr/>
        </p:nvSpPr>
        <p:spPr>
          <a:xfrm>
            <a:off x="2457531" y="1526199"/>
            <a:ext cx="18624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Differing Weights</a:t>
            </a:r>
          </a:p>
        </p:txBody>
      </p:sp>
      <p:sp>
        <p:nvSpPr>
          <p:cNvPr id="9" name="TextBox 8">
            <a:extLst>
              <a:ext uri="{FF2B5EF4-FFF2-40B4-BE49-F238E27FC236}">
                <a16:creationId xmlns:a16="http://schemas.microsoft.com/office/drawing/2014/main" id="{477FD5F4-FD23-F947-81C4-980E3D4E8B93}"/>
              </a:ext>
            </a:extLst>
          </p:cNvPr>
          <p:cNvSpPr txBox="1"/>
          <p:nvPr/>
        </p:nvSpPr>
        <p:spPr>
          <a:xfrm>
            <a:off x="7637592" y="1530596"/>
            <a:ext cx="2394857" cy="3792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Differing Spring Rates</a:t>
            </a:r>
          </a:p>
        </p:txBody>
      </p:sp>
    </p:spTree>
    <p:extLst>
      <p:ext uri="{BB962C8B-B14F-4D97-AF65-F5344CB8AC3E}">
        <p14:creationId xmlns:p14="http://schemas.microsoft.com/office/powerpoint/2010/main" val="2746067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09C6E0E-D772-C917-CCDD-7803C534C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82" y="955729"/>
            <a:ext cx="7234602" cy="48375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7EDADF-F77E-622A-AEC9-D4BE6532F972}"/>
              </a:ext>
            </a:extLst>
          </p:cNvPr>
          <p:cNvSpPr>
            <a:spLocks noGrp="1"/>
          </p:cNvSpPr>
          <p:nvPr>
            <p:ph type="title"/>
          </p:nvPr>
        </p:nvSpPr>
        <p:spPr/>
        <p:txBody>
          <a:bodyPr/>
          <a:lstStyle/>
          <a:p>
            <a:r>
              <a:rPr lang="en-US"/>
              <a:t>Results</a:t>
            </a:r>
          </a:p>
        </p:txBody>
      </p:sp>
      <p:pic>
        <p:nvPicPr>
          <p:cNvPr id="5" name="Content Placeholder 4" descr="A grey object with a white background&#10;&#10;AI-generated content may be incorrect.">
            <a:extLst>
              <a:ext uri="{FF2B5EF4-FFF2-40B4-BE49-F238E27FC236}">
                <a16:creationId xmlns:a16="http://schemas.microsoft.com/office/drawing/2014/main" id="{A5865527-1CFD-CDA2-F3C7-17AAB2DB6AF5}"/>
              </a:ext>
            </a:extLst>
          </p:cNvPr>
          <p:cNvPicPr>
            <a:picLocks noGrp="1" noChangeAspect="1"/>
          </p:cNvPicPr>
          <p:nvPr>
            <p:ph idx="1"/>
          </p:nvPr>
        </p:nvPicPr>
        <p:blipFill>
          <a:blip r:embed="rId3"/>
          <a:stretch>
            <a:fillRect/>
          </a:stretch>
        </p:blipFill>
        <p:spPr>
          <a:xfrm>
            <a:off x="-4884" y="1754862"/>
            <a:ext cx="4235404" cy="3342904"/>
          </a:xfrm>
        </p:spPr>
      </p:pic>
      <p:sp>
        <p:nvSpPr>
          <p:cNvPr id="4" name="Slide Number Placeholder 3">
            <a:extLst>
              <a:ext uri="{FF2B5EF4-FFF2-40B4-BE49-F238E27FC236}">
                <a16:creationId xmlns:a16="http://schemas.microsoft.com/office/drawing/2014/main" id="{B424AB96-8FE2-E224-FBDC-A26E75DA1285}"/>
              </a:ext>
            </a:extLst>
          </p:cNvPr>
          <p:cNvSpPr>
            <a:spLocks noGrp="1"/>
          </p:cNvSpPr>
          <p:nvPr>
            <p:ph type="sldNum" sz="quarter" idx="12"/>
          </p:nvPr>
        </p:nvSpPr>
        <p:spPr/>
        <p:txBody>
          <a:bodyPr/>
          <a:lstStyle/>
          <a:p>
            <a:r>
              <a:rPr lang="en-US" dirty="0"/>
              <a:t>8/10</a:t>
            </a:r>
          </a:p>
        </p:txBody>
      </p:sp>
    </p:spTree>
    <p:extLst>
      <p:ext uri="{BB962C8B-B14F-4D97-AF65-F5344CB8AC3E}">
        <p14:creationId xmlns:p14="http://schemas.microsoft.com/office/powerpoint/2010/main" val="3050246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709</Words>
  <Application>Microsoft Macintosh PowerPoint</Application>
  <PresentationFormat>Widescreen</PresentationFormat>
  <Paragraphs>86</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Calibri</vt:lpstr>
      <vt:lpstr>Courier New</vt:lpstr>
      <vt:lpstr>Office Theme</vt:lpstr>
      <vt:lpstr>CVT – Simulator</vt:lpstr>
      <vt:lpstr>Team Members</vt:lpstr>
      <vt:lpstr>Roadmap</vt:lpstr>
      <vt:lpstr>Current Problem</vt:lpstr>
      <vt:lpstr>Our Solution</vt:lpstr>
      <vt:lpstr>Key  Requirements</vt:lpstr>
      <vt:lpstr>Demo</vt:lpstr>
      <vt:lpstr>Trend Analysis</vt:lpstr>
      <vt:lpstr>Results</vt:lpstr>
      <vt:lpstr>Next steps and future features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Grace McKenna</dc:creator>
  <cp:lastModifiedBy>Grace McKenna</cp:lastModifiedBy>
  <cp:revision>1</cp:revision>
  <dcterms:created xsi:type="dcterms:W3CDTF">2025-03-22T20:10:02Z</dcterms:created>
  <dcterms:modified xsi:type="dcterms:W3CDTF">2025-03-25T20:29:00Z</dcterms:modified>
</cp:coreProperties>
</file>